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3.xml" ContentType="application/vnd.openxmlformats-officedocument.them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4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5.xml" ContentType="application/vnd.openxmlformats-officedocument.presentationml.notesSlide+xml"/>
  <Override PartName="/ppt/tags/tag139.xml" ContentType="application/vnd.openxmlformats-officedocument.presentationml.tags+xml"/>
  <Override PartName="/ppt/notesSlides/notesSlide6.xml" ContentType="application/vnd.openxmlformats-officedocument.presentationml.notesSlide+xml"/>
  <Override PartName="/ppt/tags/tag140.xml" ContentType="application/vnd.openxmlformats-officedocument.presentationml.tags+xml"/>
  <Override PartName="/ppt/notesSlides/notesSlide7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8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61" r:id="rId4"/>
    <p:sldId id="274" r:id="rId5"/>
    <p:sldId id="257" r:id="rId6"/>
    <p:sldId id="275" r:id="rId7"/>
    <p:sldId id="309" r:id="rId8"/>
    <p:sldId id="276" r:id="rId9"/>
    <p:sldId id="290" r:id="rId10"/>
    <p:sldId id="310" r:id="rId11"/>
    <p:sldId id="311" r:id="rId12"/>
    <p:sldId id="312" r:id="rId13"/>
    <p:sldId id="259" r:id="rId14"/>
    <p:sldId id="285" r:id="rId15"/>
    <p:sldId id="284" r:id="rId16"/>
    <p:sldId id="280" r:id="rId17"/>
    <p:sldId id="281" r:id="rId18"/>
    <p:sldId id="262" r:id="rId19"/>
    <p:sldId id="282" r:id="rId20"/>
    <p:sldId id="283" r:id="rId21"/>
    <p:sldId id="286" r:id="rId22"/>
    <p:sldId id="313" r:id="rId23"/>
    <p:sldId id="260" r:id="rId24"/>
    <p:sldId id="289" r:id="rId25"/>
    <p:sldId id="26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76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92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36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113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352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 flipH="1">
            <a:off x="3131185" y="1073150"/>
            <a:ext cx="1144270" cy="19754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 flipH="1">
            <a:off x="4034155" y="854710"/>
            <a:ext cx="991235" cy="17113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 flipH="1">
            <a:off x="3693795" y="3106420"/>
            <a:ext cx="951865" cy="16433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"/>
          <p:cNvSpPr/>
          <p:nvPr>
            <p:custDataLst>
              <p:tags r:id="rId4"/>
            </p:custDataLst>
          </p:nvPr>
        </p:nvSpPr>
        <p:spPr>
          <a:xfrm>
            <a:off x="5060677" y="1612900"/>
            <a:ext cx="6014720" cy="2550723"/>
          </a:xfrm>
          <a:custGeom>
            <a:avLst/>
            <a:gdLst>
              <a:gd name="connsiteX0" fmla="*/ 0 w 6014720"/>
              <a:gd name="connsiteY0" fmla="*/ 0 h 2549144"/>
              <a:gd name="connsiteX1" fmla="*/ 6014720 w 6014720"/>
              <a:gd name="connsiteY1" fmla="*/ 0 h 2549144"/>
              <a:gd name="connsiteX2" fmla="*/ 6014720 w 6014720"/>
              <a:gd name="connsiteY2" fmla="*/ 2549144 h 2549144"/>
              <a:gd name="connsiteX3" fmla="*/ 0 w 6014720"/>
              <a:gd name="connsiteY3" fmla="*/ 2549144 h 2549144"/>
              <a:gd name="connsiteX4" fmla="*/ 0 w 6014720"/>
              <a:gd name="connsiteY4" fmla="*/ 0 h 2549144"/>
              <a:gd name="connsiteX0-1" fmla="*/ 0 w 6014720"/>
              <a:gd name="connsiteY0-2" fmla="*/ 0 h 2549144"/>
              <a:gd name="connsiteX1-3" fmla="*/ 6014720 w 6014720"/>
              <a:gd name="connsiteY1-4" fmla="*/ 0 h 2549144"/>
              <a:gd name="connsiteX2-5" fmla="*/ 6014720 w 6014720"/>
              <a:gd name="connsiteY2-6" fmla="*/ 2549144 h 2549144"/>
              <a:gd name="connsiteX3-7" fmla="*/ 4580890 w 6014720"/>
              <a:gd name="connsiteY3-8" fmla="*/ 2543690 h 2549144"/>
              <a:gd name="connsiteX4-9" fmla="*/ 0 w 6014720"/>
              <a:gd name="connsiteY4-10" fmla="*/ 2549144 h 2549144"/>
              <a:gd name="connsiteX5" fmla="*/ 0 w 6014720"/>
              <a:gd name="connsiteY5" fmla="*/ 0 h 2549144"/>
              <a:gd name="connsiteX0-11" fmla="*/ 0 w 6014720"/>
              <a:gd name="connsiteY0-12" fmla="*/ 2549144 h 2640584"/>
              <a:gd name="connsiteX1-13" fmla="*/ 0 w 6014720"/>
              <a:gd name="connsiteY1-14" fmla="*/ 0 h 2640584"/>
              <a:gd name="connsiteX2-15" fmla="*/ 6014720 w 6014720"/>
              <a:gd name="connsiteY2-16" fmla="*/ 0 h 2640584"/>
              <a:gd name="connsiteX3-17" fmla="*/ 6014720 w 6014720"/>
              <a:gd name="connsiteY3-18" fmla="*/ 2549144 h 2640584"/>
              <a:gd name="connsiteX4-19" fmla="*/ 4580890 w 6014720"/>
              <a:gd name="connsiteY4-20" fmla="*/ 2543690 h 2640584"/>
              <a:gd name="connsiteX5-21" fmla="*/ 91440 w 6014720"/>
              <a:gd name="connsiteY5-22" fmla="*/ 2640584 h 2640584"/>
              <a:gd name="connsiteX0-23" fmla="*/ 0 w 6014720"/>
              <a:gd name="connsiteY0-24" fmla="*/ 2549144 h 2549144"/>
              <a:gd name="connsiteX1-25" fmla="*/ 0 w 6014720"/>
              <a:gd name="connsiteY1-26" fmla="*/ 0 h 2549144"/>
              <a:gd name="connsiteX2-27" fmla="*/ 6014720 w 6014720"/>
              <a:gd name="connsiteY2-28" fmla="*/ 0 h 2549144"/>
              <a:gd name="connsiteX3-29" fmla="*/ 6014720 w 6014720"/>
              <a:gd name="connsiteY3-30" fmla="*/ 2549144 h 2549144"/>
              <a:gd name="connsiteX4-31" fmla="*/ 4580890 w 6014720"/>
              <a:gd name="connsiteY4-32" fmla="*/ 2543690 h 2549144"/>
              <a:gd name="connsiteX0-33" fmla="*/ 0 w 6014720"/>
              <a:gd name="connsiteY0-34" fmla="*/ 0 h 2549144"/>
              <a:gd name="connsiteX1-35" fmla="*/ 6014720 w 6014720"/>
              <a:gd name="connsiteY1-36" fmla="*/ 0 h 2549144"/>
              <a:gd name="connsiteX2-37" fmla="*/ 6014720 w 6014720"/>
              <a:gd name="connsiteY2-38" fmla="*/ 2549144 h 2549144"/>
              <a:gd name="connsiteX3-39" fmla="*/ 4580890 w 6014720"/>
              <a:gd name="connsiteY3-40" fmla="*/ 2543690 h 2549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014720" h="2549144">
                <a:moveTo>
                  <a:pt x="0" y="0"/>
                </a:moveTo>
                <a:lnTo>
                  <a:pt x="6014720" y="0"/>
                </a:lnTo>
                <a:lnTo>
                  <a:pt x="6014720" y="2549144"/>
                </a:lnTo>
                <a:lnTo>
                  <a:pt x="4580890" y="254369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4"/>
          <p:cNvSpPr/>
          <p:nvPr>
            <p:custDataLst>
              <p:tags r:id="rId5"/>
            </p:custDataLst>
          </p:nvPr>
        </p:nvSpPr>
        <p:spPr>
          <a:xfrm>
            <a:off x="1144270" y="1612900"/>
            <a:ext cx="2411730" cy="2548760"/>
          </a:xfrm>
          <a:custGeom>
            <a:avLst/>
            <a:gdLst>
              <a:gd name="connsiteX0" fmla="*/ 0 w 2759710"/>
              <a:gd name="connsiteY0" fmla="*/ 0 h 2537330"/>
              <a:gd name="connsiteX1" fmla="*/ 2759710 w 2759710"/>
              <a:gd name="connsiteY1" fmla="*/ 0 h 2537330"/>
              <a:gd name="connsiteX2" fmla="*/ 2759710 w 2759710"/>
              <a:gd name="connsiteY2" fmla="*/ 2537330 h 2537330"/>
              <a:gd name="connsiteX3" fmla="*/ 0 w 2759710"/>
              <a:gd name="connsiteY3" fmla="*/ 2537330 h 2537330"/>
              <a:gd name="connsiteX4" fmla="*/ 0 w 2759710"/>
              <a:gd name="connsiteY4" fmla="*/ 0 h 2537330"/>
              <a:gd name="connsiteX0-1" fmla="*/ 0 w 2759710"/>
              <a:gd name="connsiteY0-2" fmla="*/ 11430 h 2548760"/>
              <a:gd name="connsiteX1-3" fmla="*/ 2360930 w 2759710"/>
              <a:gd name="connsiteY1-4" fmla="*/ 0 h 2548760"/>
              <a:gd name="connsiteX2-5" fmla="*/ 2759710 w 2759710"/>
              <a:gd name="connsiteY2-6" fmla="*/ 11430 h 2548760"/>
              <a:gd name="connsiteX3-7" fmla="*/ 2759710 w 2759710"/>
              <a:gd name="connsiteY3-8" fmla="*/ 2548760 h 2548760"/>
              <a:gd name="connsiteX4-9" fmla="*/ 0 w 2759710"/>
              <a:gd name="connsiteY4-10" fmla="*/ 2548760 h 2548760"/>
              <a:gd name="connsiteX5" fmla="*/ 0 w 2759710"/>
              <a:gd name="connsiteY5" fmla="*/ 11430 h 2548760"/>
              <a:gd name="connsiteX0-11" fmla="*/ 0 w 2759710"/>
              <a:gd name="connsiteY0-12" fmla="*/ 11430 h 2548760"/>
              <a:gd name="connsiteX1-13" fmla="*/ 2360930 w 2759710"/>
              <a:gd name="connsiteY1-14" fmla="*/ 0 h 2548760"/>
              <a:gd name="connsiteX2-15" fmla="*/ 2759710 w 2759710"/>
              <a:gd name="connsiteY2-16" fmla="*/ 11430 h 2548760"/>
              <a:gd name="connsiteX3-17" fmla="*/ 2759710 w 2759710"/>
              <a:gd name="connsiteY3-18" fmla="*/ 2548760 h 2548760"/>
              <a:gd name="connsiteX4-19" fmla="*/ 2411730 w 2759710"/>
              <a:gd name="connsiteY4-20" fmla="*/ 2540000 h 2548760"/>
              <a:gd name="connsiteX5-21" fmla="*/ 0 w 2759710"/>
              <a:gd name="connsiteY5-22" fmla="*/ 2548760 h 2548760"/>
              <a:gd name="connsiteX6" fmla="*/ 0 w 2759710"/>
              <a:gd name="connsiteY6" fmla="*/ 11430 h 2548760"/>
              <a:gd name="connsiteX0-23" fmla="*/ 2759710 w 2851150"/>
              <a:gd name="connsiteY0-24" fmla="*/ 2548760 h 2640200"/>
              <a:gd name="connsiteX1-25" fmla="*/ 2411730 w 2851150"/>
              <a:gd name="connsiteY1-26" fmla="*/ 2540000 h 2640200"/>
              <a:gd name="connsiteX2-27" fmla="*/ 0 w 2851150"/>
              <a:gd name="connsiteY2-28" fmla="*/ 2548760 h 2640200"/>
              <a:gd name="connsiteX3-29" fmla="*/ 0 w 2851150"/>
              <a:gd name="connsiteY3-30" fmla="*/ 11430 h 2640200"/>
              <a:gd name="connsiteX4-31" fmla="*/ 2360930 w 2851150"/>
              <a:gd name="connsiteY4-32" fmla="*/ 0 h 2640200"/>
              <a:gd name="connsiteX5-33" fmla="*/ 2759710 w 2851150"/>
              <a:gd name="connsiteY5-34" fmla="*/ 11430 h 2640200"/>
              <a:gd name="connsiteX6-35" fmla="*/ 2851150 w 2851150"/>
              <a:gd name="connsiteY6-36" fmla="*/ 2640200 h 2640200"/>
              <a:gd name="connsiteX0-37" fmla="*/ 2759710 w 2759710"/>
              <a:gd name="connsiteY0-38" fmla="*/ 2548760 h 2548760"/>
              <a:gd name="connsiteX1-39" fmla="*/ 2411730 w 2759710"/>
              <a:gd name="connsiteY1-40" fmla="*/ 2540000 h 2548760"/>
              <a:gd name="connsiteX2-41" fmla="*/ 0 w 2759710"/>
              <a:gd name="connsiteY2-42" fmla="*/ 2548760 h 2548760"/>
              <a:gd name="connsiteX3-43" fmla="*/ 0 w 2759710"/>
              <a:gd name="connsiteY3-44" fmla="*/ 11430 h 2548760"/>
              <a:gd name="connsiteX4-45" fmla="*/ 2360930 w 2759710"/>
              <a:gd name="connsiteY4-46" fmla="*/ 0 h 2548760"/>
              <a:gd name="connsiteX5-47" fmla="*/ 2759710 w 2759710"/>
              <a:gd name="connsiteY5-48" fmla="*/ 11430 h 2548760"/>
              <a:gd name="connsiteX0-49" fmla="*/ 2759710 w 2759710"/>
              <a:gd name="connsiteY0-50" fmla="*/ 2548760 h 2548760"/>
              <a:gd name="connsiteX1-51" fmla="*/ 2411730 w 2759710"/>
              <a:gd name="connsiteY1-52" fmla="*/ 2540000 h 2548760"/>
              <a:gd name="connsiteX2-53" fmla="*/ 0 w 2759710"/>
              <a:gd name="connsiteY2-54" fmla="*/ 2548760 h 2548760"/>
              <a:gd name="connsiteX3-55" fmla="*/ 0 w 2759710"/>
              <a:gd name="connsiteY3-56" fmla="*/ 11430 h 2548760"/>
              <a:gd name="connsiteX4-57" fmla="*/ 2360930 w 2759710"/>
              <a:gd name="connsiteY4-58" fmla="*/ 0 h 2548760"/>
              <a:gd name="connsiteX0-59" fmla="*/ 2411730 w 2411730"/>
              <a:gd name="connsiteY0-60" fmla="*/ 2540000 h 2548760"/>
              <a:gd name="connsiteX1-61" fmla="*/ 0 w 2411730"/>
              <a:gd name="connsiteY1-62" fmla="*/ 2548760 h 2548760"/>
              <a:gd name="connsiteX2-63" fmla="*/ 0 w 2411730"/>
              <a:gd name="connsiteY2-64" fmla="*/ 11430 h 2548760"/>
              <a:gd name="connsiteX3-65" fmla="*/ 2360930 w 2411730"/>
              <a:gd name="connsiteY3-66" fmla="*/ 0 h 25487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411730" h="2548760">
                <a:moveTo>
                  <a:pt x="2411730" y="2540000"/>
                </a:moveTo>
                <a:lnTo>
                  <a:pt x="0" y="2548760"/>
                </a:lnTo>
                <a:lnTo>
                  <a:pt x="0" y="11430"/>
                </a:lnTo>
                <a:lnTo>
                  <a:pt x="2360930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4458970" y="1866900"/>
            <a:ext cx="5099957" cy="1844097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4463490" y="3830821"/>
            <a:ext cx="5099958" cy="768644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3600" b="1">
                <a:solidFill>
                  <a:schemeClr val="tx1">
                    <a:alpha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6678927" y="4631771"/>
            <a:ext cx="2880000" cy="504000"/>
          </a:xfrm>
        </p:spPr>
        <p:txBody>
          <a:bodyPr wrap="square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203553" y="2745283"/>
            <a:ext cx="1423875" cy="902755"/>
          </a:xfrm>
        </p:spPr>
        <p:txBody>
          <a:bodyPr wrap="square" anchor="b">
            <a:normAutofit/>
          </a:bodyPr>
          <a:lstStyle>
            <a:lvl1pPr algn="r"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>
            <a:off x="1377315" y="2552700"/>
            <a:ext cx="8902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1377315" y="4329430"/>
            <a:ext cx="191198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7"/>
            </p:custDataLst>
          </p:nvPr>
        </p:nvCxnSpPr>
        <p:spPr>
          <a:xfrm>
            <a:off x="1382395" y="2540000"/>
            <a:ext cx="0" cy="17983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 flipH="1">
            <a:off x="3209290" y="2553335"/>
            <a:ext cx="16891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 flipH="1">
            <a:off x="3799205" y="4329430"/>
            <a:ext cx="109918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10"/>
            </p:custDataLst>
          </p:nvPr>
        </p:nvCxnSpPr>
        <p:spPr>
          <a:xfrm>
            <a:off x="4893310" y="2540000"/>
            <a:ext cx="0" cy="17983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1"/>
            </p:custDataLst>
          </p:nvPr>
        </p:nvCxnSpPr>
        <p:spPr>
          <a:xfrm flipH="1">
            <a:off x="3413125" y="4184415"/>
            <a:ext cx="194946" cy="35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2"/>
            </p:custDataLst>
          </p:nvPr>
        </p:nvCxnSpPr>
        <p:spPr>
          <a:xfrm flipH="1">
            <a:off x="2263775" y="2218055"/>
            <a:ext cx="523240" cy="902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13"/>
            </p:custDataLst>
          </p:nvPr>
        </p:nvCxnSpPr>
        <p:spPr>
          <a:xfrm flipH="1">
            <a:off x="2632075" y="2027555"/>
            <a:ext cx="551180" cy="9525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 useBgFill="1"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3232150" y="2043430"/>
            <a:ext cx="2542540" cy="575945"/>
          </a:xfrm>
          <a:ln w="25400">
            <a:solidFill>
              <a:schemeClr val="tx1"/>
            </a:solidFill>
          </a:ln>
        </p:spPr>
        <p:txBody>
          <a:bodyPr wrap="none" tIns="0" bIns="90170" anchor="ctr" anchorCtr="0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219450" y="3149600"/>
            <a:ext cx="4743450" cy="889000"/>
          </a:xfrm>
          <a:noFill/>
          <a:ln>
            <a:noFill/>
          </a:ln>
        </p:spPr>
        <p:txBody>
          <a:bodyPr wrap="square" anchor="ctr">
            <a:normAutofit/>
          </a:bodyPr>
          <a:lstStyle>
            <a:lvl1pPr algn="l">
              <a:defRPr sz="440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</a:p>
        </p:txBody>
      </p:sp>
      <p:cxnSp>
        <p:nvCxnSpPr>
          <p:cNvPr id="27" name="直接连接符 26"/>
          <p:cNvCxnSpPr/>
          <p:nvPr>
            <p:custDataLst>
              <p:tags r:id="rId6"/>
            </p:custDataLst>
          </p:nvPr>
        </p:nvCxnSpPr>
        <p:spPr>
          <a:xfrm>
            <a:off x="2404110" y="2325370"/>
            <a:ext cx="5422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7"/>
            </p:custDataLst>
          </p:nvPr>
        </p:nvCxnSpPr>
        <p:spPr>
          <a:xfrm>
            <a:off x="2404110" y="4497705"/>
            <a:ext cx="4946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8"/>
            </p:custDataLst>
          </p:nvPr>
        </p:nvCxnSpPr>
        <p:spPr>
          <a:xfrm>
            <a:off x="2413635" y="2309495"/>
            <a:ext cx="0" cy="21990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9"/>
            </p:custDataLst>
          </p:nvPr>
        </p:nvCxnSpPr>
        <p:spPr>
          <a:xfrm flipH="1">
            <a:off x="6057900" y="2325973"/>
            <a:ext cx="40513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0"/>
            </p:custDataLst>
          </p:nvPr>
        </p:nvCxnSpPr>
        <p:spPr>
          <a:xfrm flipH="1">
            <a:off x="9067799" y="4497631"/>
            <a:ext cx="10414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11"/>
            </p:custDataLst>
          </p:nvPr>
        </p:nvCxnSpPr>
        <p:spPr>
          <a:xfrm>
            <a:off x="10099165" y="2309669"/>
            <a:ext cx="0" cy="21988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3220085" y="4114800"/>
            <a:ext cx="4995545" cy="687705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tx1">
                    <a:alpha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cxnSp>
        <p:nvCxnSpPr>
          <p:cNvPr id="50" name="直接连接符 49"/>
          <p:cNvCxnSpPr/>
          <p:nvPr>
            <p:custDataLst>
              <p:tags r:id="rId13"/>
            </p:custDataLst>
          </p:nvPr>
        </p:nvCxnSpPr>
        <p:spPr>
          <a:xfrm flipH="1">
            <a:off x="8210550" y="3952240"/>
            <a:ext cx="561975" cy="96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4"/>
            </p:custDataLst>
          </p:nvPr>
        </p:nvCxnSpPr>
        <p:spPr>
          <a:xfrm flipH="1">
            <a:off x="8642350" y="3788410"/>
            <a:ext cx="570865" cy="98615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7" name="矩形 1"/>
          <p:cNvSpPr/>
          <p:nvPr>
            <p:custDataLst>
              <p:tags r:id="rId4"/>
            </p:custDataLst>
          </p:nvPr>
        </p:nvSpPr>
        <p:spPr>
          <a:xfrm>
            <a:off x="5060677" y="1612900"/>
            <a:ext cx="6014720" cy="2550723"/>
          </a:xfrm>
          <a:custGeom>
            <a:avLst/>
            <a:gdLst>
              <a:gd name="connsiteX0" fmla="*/ 0 w 6014720"/>
              <a:gd name="connsiteY0" fmla="*/ 0 h 2549144"/>
              <a:gd name="connsiteX1" fmla="*/ 6014720 w 6014720"/>
              <a:gd name="connsiteY1" fmla="*/ 0 h 2549144"/>
              <a:gd name="connsiteX2" fmla="*/ 6014720 w 6014720"/>
              <a:gd name="connsiteY2" fmla="*/ 2549144 h 2549144"/>
              <a:gd name="connsiteX3" fmla="*/ 0 w 6014720"/>
              <a:gd name="connsiteY3" fmla="*/ 2549144 h 2549144"/>
              <a:gd name="connsiteX4" fmla="*/ 0 w 6014720"/>
              <a:gd name="connsiteY4" fmla="*/ 0 h 2549144"/>
              <a:gd name="connsiteX0-1" fmla="*/ 0 w 6014720"/>
              <a:gd name="connsiteY0-2" fmla="*/ 0 h 2549144"/>
              <a:gd name="connsiteX1-3" fmla="*/ 6014720 w 6014720"/>
              <a:gd name="connsiteY1-4" fmla="*/ 0 h 2549144"/>
              <a:gd name="connsiteX2-5" fmla="*/ 6014720 w 6014720"/>
              <a:gd name="connsiteY2-6" fmla="*/ 2549144 h 2549144"/>
              <a:gd name="connsiteX3-7" fmla="*/ 4580890 w 6014720"/>
              <a:gd name="connsiteY3-8" fmla="*/ 2543690 h 2549144"/>
              <a:gd name="connsiteX4-9" fmla="*/ 0 w 6014720"/>
              <a:gd name="connsiteY4-10" fmla="*/ 2549144 h 2549144"/>
              <a:gd name="connsiteX5" fmla="*/ 0 w 6014720"/>
              <a:gd name="connsiteY5" fmla="*/ 0 h 2549144"/>
              <a:gd name="connsiteX0-11" fmla="*/ 0 w 6014720"/>
              <a:gd name="connsiteY0-12" fmla="*/ 2549144 h 2640584"/>
              <a:gd name="connsiteX1-13" fmla="*/ 0 w 6014720"/>
              <a:gd name="connsiteY1-14" fmla="*/ 0 h 2640584"/>
              <a:gd name="connsiteX2-15" fmla="*/ 6014720 w 6014720"/>
              <a:gd name="connsiteY2-16" fmla="*/ 0 h 2640584"/>
              <a:gd name="connsiteX3-17" fmla="*/ 6014720 w 6014720"/>
              <a:gd name="connsiteY3-18" fmla="*/ 2549144 h 2640584"/>
              <a:gd name="connsiteX4-19" fmla="*/ 4580890 w 6014720"/>
              <a:gd name="connsiteY4-20" fmla="*/ 2543690 h 2640584"/>
              <a:gd name="connsiteX5-21" fmla="*/ 91440 w 6014720"/>
              <a:gd name="connsiteY5-22" fmla="*/ 2640584 h 2640584"/>
              <a:gd name="connsiteX0-23" fmla="*/ 0 w 6014720"/>
              <a:gd name="connsiteY0-24" fmla="*/ 2549144 h 2549144"/>
              <a:gd name="connsiteX1-25" fmla="*/ 0 w 6014720"/>
              <a:gd name="connsiteY1-26" fmla="*/ 0 h 2549144"/>
              <a:gd name="connsiteX2-27" fmla="*/ 6014720 w 6014720"/>
              <a:gd name="connsiteY2-28" fmla="*/ 0 h 2549144"/>
              <a:gd name="connsiteX3-29" fmla="*/ 6014720 w 6014720"/>
              <a:gd name="connsiteY3-30" fmla="*/ 2549144 h 2549144"/>
              <a:gd name="connsiteX4-31" fmla="*/ 4580890 w 6014720"/>
              <a:gd name="connsiteY4-32" fmla="*/ 2543690 h 2549144"/>
              <a:gd name="connsiteX0-33" fmla="*/ 0 w 6014720"/>
              <a:gd name="connsiteY0-34" fmla="*/ 0 h 2549144"/>
              <a:gd name="connsiteX1-35" fmla="*/ 6014720 w 6014720"/>
              <a:gd name="connsiteY1-36" fmla="*/ 0 h 2549144"/>
              <a:gd name="connsiteX2-37" fmla="*/ 6014720 w 6014720"/>
              <a:gd name="connsiteY2-38" fmla="*/ 2549144 h 2549144"/>
              <a:gd name="connsiteX3-39" fmla="*/ 4580890 w 6014720"/>
              <a:gd name="connsiteY3-40" fmla="*/ 2543690 h 2549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014720" h="2549144">
                <a:moveTo>
                  <a:pt x="0" y="0"/>
                </a:moveTo>
                <a:lnTo>
                  <a:pt x="6014720" y="0"/>
                </a:lnTo>
                <a:lnTo>
                  <a:pt x="6014720" y="2549144"/>
                </a:lnTo>
                <a:lnTo>
                  <a:pt x="4580890" y="254369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14"/>
          <p:cNvSpPr/>
          <p:nvPr>
            <p:custDataLst>
              <p:tags r:id="rId5"/>
            </p:custDataLst>
          </p:nvPr>
        </p:nvSpPr>
        <p:spPr>
          <a:xfrm>
            <a:off x="1144270" y="1612900"/>
            <a:ext cx="2411730" cy="2548760"/>
          </a:xfrm>
          <a:custGeom>
            <a:avLst/>
            <a:gdLst>
              <a:gd name="connsiteX0" fmla="*/ 0 w 2759710"/>
              <a:gd name="connsiteY0" fmla="*/ 0 h 2537330"/>
              <a:gd name="connsiteX1" fmla="*/ 2759710 w 2759710"/>
              <a:gd name="connsiteY1" fmla="*/ 0 h 2537330"/>
              <a:gd name="connsiteX2" fmla="*/ 2759710 w 2759710"/>
              <a:gd name="connsiteY2" fmla="*/ 2537330 h 2537330"/>
              <a:gd name="connsiteX3" fmla="*/ 0 w 2759710"/>
              <a:gd name="connsiteY3" fmla="*/ 2537330 h 2537330"/>
              <a:gd name="connsiteX4" fmla="*/ 0 w 2759710"/>
              <a:gd name="connsiteY4" fmla="*/ 0 h 2537330"/>
              <a:gd name="connsiteX0-1" fmla="*/ 0 w 2759710"/>
              <a:gd name="connsiteY0-2" fmla="*/ 11430 h 2548760"/>
              <a:gd name="connsiteX1-3" fmla="*/ 2360930 w 2759710"/>
              <a:gd name="connsiteY1-4" fmla="*/ 0 h 2548760"/>
              <a:gd name="connsiteX2-5" fmla="*/ 2759710 w 2759710"/>
              <a:gd name="connsiteY2-6" fmla="*/ 11430 h 2548760"/>
              <a:gd name="connsiteX3-7" fmla="*/ 2759710 w 2759710"/>
              <a:gd name="connsiteY3-8" fmla="*/ 2548760 h 2548760"/>
              <a:gd name="connsiteX4-9" fmla="*/ 0 w 2759710"/>
              <a:gd name="connsiteY4-10" fmla="*/ 2548760 h 2548760"/>
              <a:gd name="connsiteX5" fmla="*/ 0 w 2759710"/>
              <a:gd name="connsiteY5" fmla="*/ 11430 h 2548760"/>
              <a:gd name="connsiteX0-11" fmla="*/ 0 w 2759710"/>
              <a:gd name="connsiteY0-12" fmla="*/ 11430 h 2548760"/>
              <a:gd name="connsiteX1-13" fmla="*/ 2360930 w 2759710"/>
              <a:gd name="connsiteY1-14" fmla="*/ 0 h 2548760"/>
              <a:gd name="connsiteX2-15" fmla="*/ 2759710 w 2759710"/>
              <a:gd name="connsiteY2-16" fmla="*/ 11430 h 2548760"/>
              <a:gd name="connsiteX3-17" fmla="*/ 2759710 w 2759710"/>
              <a:gd name="connsiteY3-18" fmla="*/ 2548760 h 2548760"/>
              <a:gd name="connsiteX4-19" fmla="*/ 2411730 w 2759710"/>
              <a:gd name="connsiteY4-20" fmla="*/ 2540000 h 2548760"/>
              <a:gd name="connsiteX5-21" fmla="*/ 0 w 2759710"/>
              <a:gd name="connsiteY5-22" fmla="*/ 2548760 h 2548760"/>
              <a:gd name="connsiteX6" fmla="*/ 0 w 2759710"/>
              <a:gd name="connsiteY6" fmla="*/ 11430 h 2548760"/>
              <a:gd name="connsiteX0-23" fmla="*/ 2759710 w 2851150"/>
              <a:gd name="connsiteY0-24" fmla="*/ 2548760 h 2640200"/>
              <a:gd name="connsiteX1-25" fmla="*/ 2411730 w 2851150"/>
              <a:gd name="connsiteY1-26" fmla="*/ 2540000 h 2640200"/>
              <a:gd name="connsiteX2-27" fmla="*/ 0 w 2851150"/>
              <a:gd name="connsiteY2-28" fmla="*/ 2548760 h 2640200"/>
              <a:gd name="connsiteX3-29" fmla="*/ 0 w 2851150"/>
              <a:gd name="connsiteY3-30" fmla="*/ 11430 h 2640200"/>
              <a:gd name="connsiteX4-31" fmla="*/ 2360930 w 2851150"/>
              <a:gd name="connsiteY4-32" fmla="*/ 0 h 2640200"/>
              <a:gd name="connsiteX5-33" fmla="*/ 2759710 w 2851150"/>
              <a:gd name="connsiteY5-34" fmla="*/ 11430 h 2640200"/>
              <a:gd name="connsiteX6-35" fmla="*/ 2851150 w 2851150"/>
              <a:gd name="connsiteY6-36" fmla="*/ 2640200 h 2640200"/>
              <a:gd name="connsiteX0-37" fmla="*/ 2759710 w 2759710"/>
              <a:gd name="connsiteY0-38" fmla="*/ 2548760 h 2548760"/>
              <a:gd name="connsiteX1-39" fmla="*/ 2411730 w 2759710"/>
              <a:gd name="connsiteY1-40" fmla="*/ 2540000 h 2548760"/>
              <a:gd name="connsiteX2-41" fmla="*/ 0 w 2759710"/>
              <a:gd name="connsiteY2-42" fmla="*/ 2548760 h 2548760"/>
              <a:gd name="connsiteX3-43" fmla="*/ 0 w 2759710"/>
              <a:gd name="connsiteY3-44" fmla="*/ 11430 h 2548760"/>
              <a:gd name="connsiteX4-45" fmla="*/ 2360930 w 2759710"/>
              <a:gd name="connsiteY4-46" fmla="*/ 0 h 2548760"/>
              <a:gd name="connsiteX5-47" fmla="*/ 2759710 w 2759710"/>
              <a:gd name="connsiteY5-48" fmla="*/ 11430 h 2548760"/>
              <a:gd name="connsiteX0-49" fmla="*/ 2759710 w 2759710"/>
              <a:gd name="connsiteY0-50" fmla="*/ 2548760 h 2548760"/>
              <a:gd name="connsiteX1-51" fmla="*/ 2411730 w 2759710"/>
              <a:gd name="connsiteY1-52" fmla="*/ 2540000 h 2548760"/>
              <a:gd name="connsiteX2-53" fmla="*/ 0 w 2759710"/>
              <a:gd name="connsiteY2-54" fmla="*/ 2548760 h 2548760"/>
              <a:gd name="connsiteX3-55" fmla="*/ 0 w 2759710"/>
              <a:gd name="connsiteY3-56" fmla="*/ 11430 h 2548760"/>
              <a:gd name="connsiteX4-57" fmla="*/ 2360930 w 2759710"/>
              <a:gd name="connsiteY4-58" fmla="*/ 0 h 2548760"/>
              <a:gd name="connsiteX0-59" fmla="*/ 2411730 w 2411730"/>
              <a:gd name="connsiteY0-60" fmla="*/ 2540000 h 2548760"/>
              <a:gd name="connsiteX1-61" fmla="*/ 0 w 2411730"/>
              <a:gd name="connsiteY1-62" fmla="*/ 2548760 h 2548760"/>
              <a:gd name="connsiteX2-63" fmla="*/ 0 w 2411730"/>
              <a:gd name="connsiteY2-64" fmla="*/ 11430 h 2548760"/>
              <a:gd name="connsiteX3-65" fmla="*/ 2360930 w 2411730"/>
              <a:gd name="connsiteY3-66" fmla="*/ 0 h 25487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411730" h="2548760">
                <a:moveTo>
                  <a:pt x="2411730" y="2540000"/>
                </a:moveTo>
                <a:lnTo>
                  <a:pt x="0" y="2548760"/>
                </a:lnTo>
                <a:lnTo>
                  <a:pt x="0" y="11430"/>
                </a:lnTo>
                <a:lnTo>
                  <a:pt x="2360930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4458970" y="1955800"/>
            <a:ext cx="5099957" cy="1755197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70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4463490" y="3830821"/>
            <a:ext cx="5099958" cy="768644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3600" b="1">
                <a:solidFill>
                  <a:schemeClr val="tx1">
                    <a:alpha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1" name="署名占位符 10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6678927" y="4631771"/>
            <a:ext cx="2880000" cy="504000"/>
          </a:xfrm>
        </p:spPr>
        <p:txBody>
          <a:bodyPr wrap="square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  <p:cxnSp>
        <p:nvCxnSpPr>
          <p:cNvPr id="7" name="直接连接符 6"/>
          <p:cNvCxnSpPr/>
          <p:nvPr>
            <p:custDataLst>
              <p:tags r:id="rId9"/>
            </p:custDataLst>
          </p:nvPr>
        </p:nvCxnSpPr>
        <p:spPr>
          <a:xfrm flipH="1">
            <a:off x="3131185" y="1073150"/>
            <a:ext cx="1144270" cy="19754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10"/>
            </p:custDataLst>
          </p:nvPr>
        </p:nvCxnSpPr>
        <p:spPr>
          <a:xfrm flipH="1">
            <a:off x="4034155" y="854710"/>
            <a:ext cx="991235" cy="17113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>
            <a:off x="3693795" y="3106420"/>
            <a:ext cx="951865" cy="16433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Relationship Id="rId22" Type="http://schemas.openxmlformats.org/officeDocument/2006/relationships/tags" Target="../tags/tag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3"/>
            </p:custDataLst>
          </p:nvPr>
        </p:nvCxnSpPr>
        <p:spPr>
          <a:xfrm>
            <a:off x="10340340" y="6542314"/>
            <a:ext cx="1432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矩形 15"/>
          <p:cNvSpPr/>
          <p:nvPr>
            <p:custDataLst>
              <p:tags r:id="rId14"/>
            </p:custDataLst>
          </p:nvPr>
        </p:nvSpPr>
        <p:spPr>
          <a:xfrm>
            <a:off x="10723418" y="5969000"/>
            <a:ext cx="538942" cy="88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cxnSp>
        <p:nvCxnSpPr>
          <p:cNvPr id="13" name="直接连接符 12"/>
          <p:cNvCxnSpPr/>
          <p:nvPr>
            <p:custDataLst>
              <p:tags r:id="rId19"/>
            </p:custDataLst>
          </p:nvPr>
        </p:nvCxnSpPr>
        <p:spPr>
          <a:xfrm flipH="1">
            <a:off x="10823575" y="6318885"/>
            <a:ext cx="200025" cy="344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20"/>
            </p:custDataLst>
          </p:nvPr>
        </p:nvCxnSpPr>
        <p:spPr>
          <a:xfrm flipH="1">
            <a:off x="11010900" y="6231890"/>
            <a:ext cx="252095" cy="4349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21"/>
            </p:custDataLst>
          </p:nvPr>
        </p:nvCxnSpPr>
        <p:spPr>
          <a:xfrm flipV="1">
            <a:off x="11772900" y="5829300"/>
            <a:ext cx="0" cy="711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KSO_TEMPLATE" hidden="1"/>
          <p:cNvSpPr/>
          <p:nvPr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97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audio" Target="../media/media1.m4a"/><Relationship Id="rId5" Type="http://schemas.microsoft.com/office/2007/relationships/media" Target="../media/media1.m4a"/><Relationship Id="rId4" Type="http://schemas.openxmlformats.org/officeDocument/2006/relationships/tags" Target="../tags/tag98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0.m4a"/><Relationship Id="rId7" Type="http://schemas.openxmlformats.org/officeDocument/2006/relationships/image" Target="../media/image7.jpeg"/><Relationship Id="rId2" Type="http://schemas.microsoft.com/office/2007/relationships/media" Target="../media/media10.m4a"/><Relationship Id="rId1" Type="http://schemas.openxmlformats.org/officeDocument/2006/relationships/tags" Target="../tags/tag115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audio" Target="../media/media11.m4a"/><Relationship Id="rId7" Type="http://schemas.openxmlformats.org/officeDocument/2006/relationships/image" Target="../media/image10.jpeg"/><Relationship Id="rId12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116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19.xml"/><Relationship Id="rId7" Type="http://schemas.openxmlformats.org/officeDocument/2006/relationships/slideLayout" Target="../slideLayouts/slideLayout15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audio" Target="../media/media12.m4a"/><Relationship Id="rId5" Type="http://schemas.microsoft.com/office/2007/relationships/media" Target="../media/media12.m4a"/><Relationship Id="rId4" Type="http://schemas.openxmlformats.org/officeDocument/2006/relationships/tags" Target="../tags/tag120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26" Type="http://schemas.openxmlformats.org/officeDocument/2006/relationships/image" Target="../media/image18.jpeg"/><Relationship Id="rId3" Type="http://schemas.openxmlformats.org/officeDocument/2006/relationships/tags" Target="../tags/tag123.xml"/><Relationship Id="rId21" Type="http://schemas.openxmlformats.org/officeDocument/2006/relationships/slideLayout" Target="../slideLayouts/slideLayout13.xml"/><Relationship Id="rId7" Type="http://schemas.microsoft.com/office/2007/relationships/media" Target="../media/media13.m4a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5" Type="http://schemas.openxmlformats.org/officeDocument/2006/relationships/image" Target="../media/image17.jpeg"/><Relationship Id="rId33" Type="http://schemas.openxmlformats.org/officeDocument/2006/relationships/image" Target="../media/image1.png"/><Relationship Id="rId2" Type="http://schemas.openxmlformats.org/officeDocument/2006/relationships/tags" Target="../tags/tag122.xml"/><Relationship Id="rId16" Type="http://schemas.openxmlformats.org/officeDocument/2006/relationships/tags" Target="../tags/tag134.xml"/><Relationship Id="rId20" Type="http://schemas.openxmlformats.org/officeDocument/2006/relationships/tags" Target="../tags/tag138.xml"/><Relationship Id="rId29" Type="http://schemas.openxmlformats.org/officeDocument/2006/relationships/image" Target="../media/image21.jpe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29.xml"/><Relationship Id="rId24" Type="http://schemas.openxmlformats.org/officeDocument/2006/relationships/image" Target="../media/image16.jpeg"/><Relationship Id="rId32" Type="http://schemas.openxmlformats.org/officeDocument/2006/relationships/image" Target="../media/image24.jpeg"/><Relationship Id="rId5" Type="http://schemas.openxmlformats.org/officeDocument/2006/relationships/tags" Target="../tags/tag125.xml"/><Relationship Id="rId15" Type="http://schemas.openxmlformats.org/officeDocument/2006/relationships/tags" Target="../tags/tag133.xml"/><Relationship Id="rId23" Type="http://schemas.openxmlformats.org/officeDocument/2006/relationships/image" Target="../media/image15.jpeg"/><Relationship Id="rId28" Type="http://schemas.openxmlformats.org/officeDocument/2006/relationships/image" Target="../media/image20.jpeg"/><Relationship Id="rId10" Type="http://schemas.openxmlformats.org/officeDocument/2006/relationships/tags" Target="../tags/tag128.xml"/><Relationship Id="rId19" Type="http://schemas.openxmlformats.org/officeDocument/2006/relationships/tags" Target="../tags/tag137.xml"/><Relationship Id="rId31" Type="http://schemas.openxmlformats.org/officeDocument/2006/relationships/image" Target="../media/image23.jpeg"/><Relationship Id="rId4" Type="http://schemas.openxmlformats.org/officeDocument/2006/relationships/tags" Target="../tags/tag124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notesSlide" Target="../notesSlides/notesSlide5.xml"/><Relationship Id="rId27" Type="http://schemas.openxmlformats.org/officeDocument/2006/relationships/image" Target="../media/image19.jpeg"/><Relationship Id="rId30" Type="http://schemas.openxmlformats.org/officeDocument/2006/relationships/image" Target="../media/image22.jpeg"/><Relationship Id="rId8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14.m4a"/><Relationship Id="rId7" Type="http://schemas.openxmlformats.org/officeDocument/2006/relationships/image" Target="../media/image26.jpeg"/><Relationship Id="rId2" Type="http://schemas.microsoft.com/office/2007/relationships/media" Target="../media/media14.m4a"/><Relationship Id="rId1" Type="http://schemas.openxmlformats.org/officeDocument/2006/relationships/tags" Target="../tags/tag139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4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16.m4a"/><Relationship Id="rId7" Type="http://schemas.openxmlformats.org/officeDocument/2006/relationships/image" Target="../media/image31.png"/><Relationship Id="rId12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tags" Target="../tags/tag14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4.xml"/><Relationship Id="rId7" Type="http://schemas.openxmlformats.org/officeDocument/2006/relationships/slideLayout" Target="../slideLayouts/slideLayout15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audio" Target="../media/media17.m4a"/><Relationship Id="rId5" Type="http://schemas.microsoft.com/office/2007/relationships/media" Target="../media/media17.m4a"/><Relationship Id="rId4" Type="http://schemas.openxmlformats.org/officeDocument/2006/relationships/tags" Target="../tags/tag14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audio" Target="../media/media18.m4a"/><Relationship Id="rId7" Type="http://schemas.openxmlformats.org/officeDocument/2006/relationships/image" Target="../media/image36.png"/><Relationship Id="rId2" Type="http://schemas.microsoft.com/office/2007/relationships/media" Target="../media/media18.m4a"/><Relationship Id="rId1" Type="http://schemas.openxmlformats.org/officeDocument/2006/relationships/tags" Target="../tags/tag146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tags" Target="../tags/tag14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01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15.xml"/><Relationship Id="rId5" Type="http://schemas.openxmlformats.org/officeDocument/2006/relationships/audio" Target="../media/media2.m4a"/><Relationship Id="rId4" Type="http://schemas.microsoft.com/office/2007/relationships/media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tags" Target="../tags/tag14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49.xml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52.xml"/><Relationship Id="rId7" Type="http://schemas.openxmlformats.org/officeDocument/2006/relationships/slideLayout" Target="../slideLayouts/slideLayout15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audio" Target="../media/media22.m4a"/><Relationship Id="rId5" Type="http://schemas.microsoft.com/office/2007/relationships/media" Target="../media/media22.m4a"/><Relationship Id="rId4" Type="http://schemas.openxmlformats.org/officeDocument/2006/relationships/tags" Target="../tags/tag1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5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57.xml"/><Relationship Id="rId7" Type="http://schemas.openxmlformats.org/officeDocument/2006/relationships/slideLayout" Target="../slideLayouts/slideLayout22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audio" Target="../media/media24.m4a"/><Relationship Id="rId5" Type="http://schemas.microsoft.com/office/2007/relationships/media" Target="../media/media24.m4a"/><Relationship Id="rId4" Type="http://schemas.openxmlformats.org/officeDocument/2006/relationships/tags" Target="../tags/tag1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0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1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4" Type="http://schemas.openxmlformats.org/officeDocument/2006/relationships/tags" Target="../tags/tag106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0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108.xml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109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1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113.xml"/><Relationship Id="rId7" Type="http://schemas.openxmlformats.org/officeDocument/2006/relationships/slideLayout" Target="../slideLayouts/slideLayout15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audio" Target="../media/media9.m4a"/><Relationship Id="rId5" Type="http://schemas.microsoft.com/office/2007/relationships/media" Target="../media/media9.m4a"/><Relationship Id="rId4" Type="http://schemas.openxmlformats.org/officeDocument/2006/relationships/tags" Target="../tags/tag114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/>
              <a:t>PokeSnap</a:t>
            </a:r>
          </a:p>
        </p:txBody>
      </p:sp>
      <p:sp>
        <p:nvSpPr>
          <p:cNvPr id="20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sz="3200"/>
              <a:t>宝可梦智能拍立得</a:t>
            </a:r>
          </a:p>
        </p:txBody>
      </p:sp>
      <p:sp>
        <p:nvSpPr>
          <p:cNvPr id="21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汇报人：</a:t>
            </a:r>
            <a:r>
              <a:rPr lang="zh-CN" altLang="en-US">
                <a:sym typeface="+mn-ea"/>
              </a:rPr>
              <a:t>应逸雯 陈薇羽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B075120F-BB81-44B5-CDA7-EECE8C82516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3"/>
    </mc:Choice>
    <mc:Fallback>
      <p:transition spd="slow" advTm="5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67467" y="1238885"/>
            <a:ext cx="5891333" cy="4873625"/>
          </a:xfr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相机实物与拍摄逻辑</a:t>
            </a:r>
          </a:p>
        </p:txBody>
      </p:sp>
      <p:pic>
        <p:nvPicPr>
          <p:cNvPr id="2" name="图片 1"/>
          <p:cNvPicPr/>
          <p:nvPr/>
        </p:nvPicPr>
        <p:blipFill>
          <a:blip r:embed="rId6"/>
          <a:stretch>
            <a:fillRect/>
          </a:stretch>
        </p:blipFill>
        <p:spPr>
          <a:xfrm>
            <a:off x="690245" y="4131762"/>
            <a:ext cx="3316605" cy="248793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7"/>
          <a:stretch>
            <a:fillRect/>
          </a:stretch>
        </p:blipFill>
        <p:spPr>
          <a:xfrm>
            <a:off x="695960" y="1430783"/>
            <a:ext cx="3310890" cy="248348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D3B109B-A710-3916-1087-12353AADE704}"/>
              </a:ext>
            </a:extLst>
          </p:cNvPr>
          <p:cNvCxnSpPr/>
          <p:nvPr/>
        </p:nvCxnSpPr>
        <p:spPr>
          <a:xfrm flipH="1">
            <a:off x="2953709" y="1947212"/>
            <a:ext cx="1684075" cy="86177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271814-35BD-41A5-C887-0586F8936B13}"/>
              </a:ext>
            </a:extLst>
          </p:cNvPr>
          <p:cNvCxnSpPr/>
          <p:nvPr/>
        </p:nvCxnSpPr>
        <p:spPr>
          <a:xfrm flipH="1">
            <a:off x="2638242" y="2730357"/>
            <a:ext cx="1684075" cy="86177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6D2CCC8-CE9A-5467-671E-DC2538F5CD67}"/>
              </a:ext>
            </a:extLst>
          </p:cNvPr>
          <p:cNvSpPr txBox="1"/>
          <p:nvPr/>
        </p:nvSpPr>
        <p:spPr>
          <a:xfrm>
            <a:off x="4602004" y="1778757"/>
            <a:ext cx="901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摄像头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F00AA3-C173-7A25-003C-C6E82ACFB883}"/>
              </a:ext>
            </a:extLst>
          </p:cNvPr>
          <p:cNvSpPr txBox="1"/>
          <p:nvPr/>
        </p:nvSpPr>
        <p:spPr>
          <a:xfrm>
            <a:off x="4286537" y="2576468"/>
            <a:ext cx="121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相片出纸口</a:t>
            </a:r>
          </a:p>
        </p:txBody>
      </p:sp>
      <p:pic>
        <p:nvPicPr>
          <p:cNvPr id="32" name="音频 31">
            <a:hlinkClick r:id="" action="ppaction://media"/>
            <a:extLst>
              <a:ext uri="{FF2B5EF4-FFF2-40B4-BE49-F238E27FC236}">
                <a16:creationId xmlns:a16="http://schemas.microsoft.com/office/drawing/2014/main" id="{36AFF3C8-4B7C-8FA3-9318-0953D937052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10"/>
    </mc:Choice>
    <mc:Fallback>
      <p:transition spd="slow" advTm="24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11105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照片原图及打印效果</a:t>
            </a:r>
          </a:p>
        </p:txBody>
      </p:sp>
      <p:pic>
        <p:nvPicPr>
          <p:cNvPr id="15" name="图片 14" descr="图片包含 室内, 桌子, 小, 玩具&#10;&#10;描述已自动生成">
            <a:extLst>
              <a:ext uri="{FF2B5EF4-FFF2-40B4-BE49-F238E27FC236}">
                <a16:creationId xmlns:a16="http://schemas.microsoft.com/office/drawing/2014/main" id="{6414A144-40A7-20D2-230A-D0D2D02952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1" y="1834939"/>
            <a:ext cx="2742634" cy="2056976"/>
          </a:xfrm>
          <a:prstGeom prst="rect">
            <a:avLst/>
          </a:prstGeom>
        </p:spPr>
      </p:pic>
      <p:pic>
        <p:nvPicPr>
          <p:cNvPr id="11" name="图片 10" descr="玩具熊&#10;&#10;描述已自动生成">
            <a:extLst>
              <a:ext uri="{FF2B5EF4-FFF2-40B4-BE49-F238E27FC236}">
                <a16:creationId xmlns:a16="http://schemas.microsoft.com/office/drawing/2014/main" id="{27BCBEB3-887A-A72C-6F40-BA4017C70B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81" y="1834939"/>
            <a:ext cx="2742634" cy="2056976"/>
          </a:xfrm>
          <a:prstGeom prst="rect">
            <a:avLst/>
          </a:prstGeom>
        </p:spPr>
      </p:pic>
      <p:pic>
        <p:nvPicPr>
          <p:cNvPr id="7" name="图片 6" descr="图片包含 室内, 小, 猫, 镜子&#10;&#10;描述已自动生成">
            <a:extLst>
              <a:ext uri="{FF2B5EF4-FFF2-40B4-BE49-F238E27FC236}">
                <a16:creationId xmlns:a16="http://schemas.microsoft.com/office/drawing/2014/main" id="{F3EE3872-D700-C26E-BCF8-6F7E12F0B6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95" y="4063630"/>
            <a:ext cx="2742634" cy="2056976"/>
          </a:xfrm>
          <a:prstGeom prst="rect">
            <a:avLst/>
          </a:prstGeom>
        </p:spPr>
      </p:pic>
      <p:pic>
        <p:nvPicPr>
          <p:cNvPr id="9" name="图片 8" descr="粉色的玩偶&#10;&#10;描述已自动生成">
            <a:extLst>
              <a:ext uri="{FF2B5EF4-FFF2-40B4-BE49-F238E27FC236}">
                <a16:creationId xmlns:a16="http://schemas.microsoft.com/office/drawing/2014/main" id="{FE1A791F-05C2-2787-CFEA-12B2D28E30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81" y="4063630"/>
            <a:ext cx="2742634" cy="2056976"/>
          </a:xfrm>
          <a:prstGeom prst="rect">
            <a:avLst/>
          </a:prstGeom>
        </p:spPr>
      </p:pic>
      <p:pic>
        <p:nvPicPr>
          <p:cNvPr id="5" name="内容占位符 4" descr="蓝色的玩具&#10;&#10;描述已自动生成">
            <a:extLst>
              <a:ext uri="{FF2B5EF4-FFF2-40B4-BE49-F238E27FC236}">
                <a16:creationId xmlns:a16="http://schemas.microsoft.com/office/drawing/2014/main" id="{85A74DDA-4610-8EE8-63DE-DFECEAE61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67" y="4063630"/>
            <a:ext cx="2742634" cy="2056976"/>
          </a:xfrm>
          <a:prstGeom prst="rect">
            <a:avLst/>
          </a:prstGeom>
        </p:spPr>
      </p:pic>
      <p:pic>
        <p:nvPicPr>
          <p:cNvPr id="13" name="图片 12" descr="图片包含 室内, 桌子, 小, 前&#10;&#10;描述已自动生成">
            <a:extLst>
              <a:ext uri="{FF2B5EF4-FFF2-40B4-BE49-F238E27FC236}">
                <a16:creationId xmlns:a16="http://schemas.microsoft.com/office/drawing/2014/main" id="{33ADE12C-231E-598E-5A60-94569BC361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0" y="1834939"/>
            <a:ext cx="2742634" cy="2056976"/>
          </a:xfrm>
          <a:prstGeom prst="rect">
            <a:avLst/>
          </a:prstGeom>
        </p:spPr>
      </p:pic>
      <p:pic>
        <p:nvPicPr>
          <p:cNvPr id="17" name="图片 16" descr="门旁边的墙上&#10;&#10;描述已自动生成">
            <a:extLst>
              <a:ext uri="{FF2B5EF4-FFF2-40B4-BE49-F238E27FC236}">
                <a16:creationId xmlns:a16="http://schemas.microsoft.com/office/drawing/2014/main" id="{FF0411AE-3A26-AF52-0368-3E3DCD6878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51" y="685264"/>
            <a:ext cx="2189823" cy="5487471"/>
          </a:xfrm>
          <a:prstGeom prst="rect">
            <a:avLst/>
          </a:prstGeom>
        </p:spPr>
      </p:pic>
      <p:pic>
        <p:nvPicPr>
          <p:cNvPr id="31" name="音频 30">
            <a:hlinkClick r:id="" action="ppaction://media"/>
            <a:extLst>
              <a:ext uri="{FF2B5EF4-FFF2-40B4-BE49-F238E27FC236}">
                <a16:creationId xmlns:a16="http://schemas.microsoft.com/office/drawing/2014/main" id="{253C9F57-BBF8-92A6-1B74-7C74DD9648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6"/>
    </mc:Choice>
    <mc:Fallback>
      <p:transition spd="slow" advTm="5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PART FOUR</a:t>
            </a:r>
          </a:p>
        </p:txBody>
      </p:sp>
      <p:sp>
        <p:nvSpPr>
          <p:cNvPr id="20" name="标题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400"/>
              <a:t>物品分类</a:t>
            </a:r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图像预处理</a:t>
            </a:r>
            <a:r>
              <a:rPr lang="en-US" altLang="zh-CN"/>
              <a:t>+</a:t>
            </a:r>
            <a:r>
              <a:rPr lang="zh-CN" altLang="en-US"/>
              <a:t>机器学习</a:t>
            </a:r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ED6407EE-FD24-6CBC-A832-FBC117BFB28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0"/>
    </mc:Choice>
    <mc:Fallback>
      <p:transition spd="slow" advTm="2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数据集采集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1301750"/>
            <a:ext cx="11304905" cy="4873625"/>
          </a:xfrm>
        </p:spPr>
        <p:txBody>
          <a:bodyPr/>
          <a:lstStyle/>
          <a:p>
            <a:r>
              <a:rPr lang="zh-CN" altLang="en-US"/>
              <a:t>由于开源数据集不充分且质量差，购入宝可梦摆件，拍摄自建数据集（黑底</a:t>
            </a:r>
            <a:r>
              <a:rPr lang="en-US" altLang="zh-CN"/>
              <a:t>+</a:t>
            </a:r>
            <a:r>
              <a:rPr lang="zh-CN" altLang="en-US"/>
              <a:t>白底）</a:t>
            </a:r>
          </a:p>
          <a:p>
            <a:r>
              <a:rPr lang="zh-CN" altLang="en-US"/>
              <a:t>使用纯黑摄影布作为背景，保证能够迅速从视频中滤除背景</a:t>
            </a:r>
          </a:p>
          <a:p>
            <a:r>
              <a:rPr lang="zh-CN" altLang="en-US"/>
              <a:t>使用图像数据集增强扩充数据集，如调整亮度、仿射变换、模糊、随机填充等。</a:t>
            </a:r>
          </a:p>
        </p:txBody>
      </p:sp>
      <p:grpSp>
        <p:nvGrpSpPr>
          <p:cNvPr id="18" name="组合 17"/>
          <p:cNvGrpSpPr/>
          <p:nvPr>
            <p:custDataLst>
              <p:tags r:id="rId2"/>
            </p:custDataLst>
          </p:nvPr>
        </p:nvGrpSpPr>
        <p:grpSpPr>
          <a:xfrm>
            <a:off x="230505" y="3274060"/>
            <a:ext cx="8387080" cy="2444750"/>
            <a:chOff x="947" y="4633"/>
            <a:chExt cx="15777" cy="5321"/>
          </a:xfrm>
        </p:grpSpPr>
        <p:pic>
          <p:nvPicPr>
            <p:cNvPr id="6" name="图片 5" descr="6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2600" y="4633"/>
              <a:ext cx="3146" cy="2360"/>
            </a:xfrm>
            <a:prstGeom prst="rect">
              <a:avLst/>
            </a:prstGeom>
          </p:spPr>
        </p:pic>
        <p:pic>
          <p:nvPicPr>
            <p:cNvPr id="7" name="图片 6" descr="19 (2)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8089" y="4633"/>
              <a:ext cx="3146" cy="2360"/>
            </a:xfrm>
            <a:prstGeom prst="rect">
              <a:avLst/>
            </a:prstGeom>
          </p:spPr>
        </p:pic>
        <p:pic>
          <p:nvPicPr>
            <p:cNvPr id="8" name="图片 7" descr="1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13578" y="4633"/>
              <a:ext cx="3146" cy="2360"/>
            </a:xfrm>
            <a:prstGeom prst="rect">
              <a:avLst/>
            </a:prstGeom>
          </p:spPr>
        </p:pic>
        <p:pic>
          <p:nvPicPr>
            <p:cNvPr id="9" name="图片 8" descr="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2600" y="7594"/>
              <a:ext cx="3146" cy="2360"/>
            </a:xfrm>
            <a:prstGeom prst="rect">
              <a:avLst/>
            </a:prstGeom>
          </p:spPr>
        </p:pic>
        <p:pic>
          <p:nvPicPr>
            <p:cNvPr id="10" name="图片 9" descr="10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/>
            <a:stretch>
              <a:fillRect/>
            </a:stretch>
          </p:blipFill>
          <p:spPr>
            <a:xfrm>
              <a:off x="8089" y="7594"/>
              <a:ext cx="3146" cy="2360"/>
            </a:xfrm>
            <a:prstGeom prst="rect">
              <a:avLst/>
            </a:prstGeom>
          </p:spPr>
        </p:pic>
        <p:pic>
          <p:nvPicPr>
            <p:cNvPr id="11" name="图片 10" descr="130 (2)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13578" y="7594"/>
              <a:ext cx="3146" cy="236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947" y="5305"/>
              <a:ext cx="2451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皮卡丘</a:t>
              </a:r>
            </a:p>
            <a:p>
              <a:r>
                <a:rPr lang="en-US" altLang="zh-CN"/>
                <a:t>pikachu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16"/>
              </p:custDataLst>
            </p:nvPr>
          </p:nvSpPr>
          <p:spPr>
            <a:xfrm>
              <a:off x="947" y="8266"/>
              <a:ext cx="2452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妙蛙种子</a:t>
              </a:r>
            </a:p>
            <a:p>
              <a:r>
                <a:rPr lang="en-US" altLang="zh-CN"/>
                <a:t>bulbasaur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7"/>
              </p:custDataLst>
            </p:nvPr>
          </p:nvSpPr>
          <p:spPr>
            <a:xfrm>
              <a:off x="5747" y="5305"/>
              <a:ext cx="2236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杰尼龟</a:t>
              </a:r>
            </a:p>
            <a:p>
              <a:r>
                <a:rPr lang="en-US" altLang="zh-CN"/>
                <a:t>squirtle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5745" y="8266"/>
              <a:ext cx="2523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胖丁</a:t>
              </a:r>
            </a:p>
            <a:p>
              <a:r>
                <a:rPr lang="en-US" altLang="zh-CN"/>
                <a:t>jigglypuff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9"/>
              </p:custDataLst>
            </p:nvPr>
          </p:nvSpPr>
          <p:spPr>
            <a:xfrm>
              <a:off x="11236" y="5305"/>
              <a:ext cx="3207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小火龙</a:t>
              </a:r>
            </a:p>
            <a:p>
              <a:r>
                <a:rPr lang="en-US" altLang="zh-CN"/>
                <a:t>charmander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20"/>
              </p:custDataLst>
            </p:nvPr>
          </p:nvSpPr>
          <p:spPr>
            <a:xfrm>
              <a:off x="11236" y="8252"/>
              <a:ext cx="2115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可达鸭</a:t>
              </a:r>
              <a:endParaRPr lang="en-US" altLang="zh-CN"/>
            </a:p>
            <a:p>
              <a:r>
                <a:rPr lang="en-US" altLang="zh-CN"/>
                <a:t>psyduck</a:t>
              </a:r>
              <a:endParaRPr lang="zh-CN" altLang="en-US"/>
            </a:p>
          </p:txBody>
        </p:sp>
      </p:grpSp>
      <p:pic>
        <p:nvPicPr>
          <p:cNvPr id="19" name="图片 18" descr="cutout1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/>
          <a:srcRect t="131" b="131"/>
          <a:stretch>
            <a:fillRect/>
          </a:stretch>
        </p:blipFill>
        <p:spPr>
          <a:xfrm>
            <a:off x="10421151" y="3318034"/>
            <a:ext cx="1580243" cy="1182071"/>
          </a:xfrm>
          <a:prstGeom prst="rect">
            <a:avLst/>
          </a:prstGeom>
        </p:spPr>
      </p:pic>
      <p:pic>
        <p:nvPicPr>
          <p:cNvPr id="20" name="图片 19" descr="hsv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/>
          <a:srcRect t="131" b="131"/>
          <a:stretch>
            <a:fillRect/>
          </a:stretch>
        </p:blipFill>
        <p:spPr>
          <a:xfrm>
            <a:off x="8816023" y="3318034"/>
            <a:ext cx="1580243" cy="1182071"/>
          </a:xfrm>
          <a:prstGeom prst="rect">
            <a:avLst/>
          </a:prstGeom>
        </p:spPr>
      </p:pic>
      <p:pic>
        <p:nvPicPr>
          <p:cNvPr id="21" name="图片 20" descr="noise6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/>
          <a:srcRect t="131" b="131"/>
          <a:stretch>
            <a:fillRect/>
          </a:stretch>
        </p:blipFill>
        <p:spPr>
          <a:xfrm>
            <a:off x="8816023" y="4524991"/>
            <a:ext cx="1580243" cy="1182071"/>
          </a:xfrm>
          <a:prstGeom prst="rect">
            <a:avLst/>
          </a:prstGeom>
        </p:spPr>
      </p:pic>
      <p:pic>
        <p:nvPicPr>
          <p:cNvPr id="22" name="图片 21" descr="reflect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/>
          <a:srcRect t="131" b="131"/>
          <a:stretch>
            <a:fillRect/>
          </a:stretch>
        </p:blipFill>
        <p:spPr>
          <a:xfrm>
            <a:off x="10421151" y="4524991"/>
            <a:ext cx="1580243" cy="118207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639253" y="5765165"/>
            <a:ext cx="556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六种待分类物体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166225" y="5784850"/>
            <a:ext cx="237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图像数据集增强结果</a:t>
            </a:r>
          </a:p>
        </p:txBody>
      </p:sp>
      <p:pic>
        <p:nvPicPr>
          <p:cNvPr id="42" name="音频 41">
            <a:hlinkClick r:id="" action="ppaction://media"/>
            <a:extLst>
              <a:ext uri="{FF2B5EF4-FFF2-40B4-BE49-F238E27FC236}">
                <a16:creationId xmlns:a16="http://schemas.microsoft.com/office/drawing/2014/main" id="{0C068DD2-C15F-2C9D-A11D-65630D780B3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86"/>
    </mc:Choice>
    <mc:Fallback>
      <p:transition spd="slow" advTm="19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提取</a:t>
            </a:r>
            <a:r>
              <a:rPr lang="en-US" altLang="zh-CN"/>
              <a:t>HSV</a:t>
            </a:r>
            <a:r>
              <a:rPr lang="zh-CN" altLang="en-US"/>
              <a:t>通道数据并分离，根据饱和度通道数据使用</a:t>
            </a:r>
            <a:r>
              <a:rPr lang="en-US" altLang="zh-CN"/>
              <a:t>Otsu</a:t>
            </a:r>
            <a:r>
              <a:rPr lang="zh-CN" altLang="en-US"/>
              <a:t>分离掩膜，经过多轮开闭运算，找到最大的合成后的凸包为掩膜。</a:t>
            </a:r>
          </a:p>
          <a:p>
            <a:r>
              <a:rPr lang="zh-CN" altLang="en-US"/>
              <a:t>可以尽可能在不损失物品像素的情况下滤除背景。</a:t>
            </a:r>
          </a:p>
          <a:p>
            <a:r>
              <a:rPr lang="zh-CN" altLang="en-US"/>
              <a:t>缩放为</a:t>
            </a:r>
            <a:r>
              <a:rPr lang="en-US" altLang="zh-CN"/>
              <a:t>56*56</a:t>
            </a:r>
            <a:r>
              <a:rPr lang="zh-CN" altLang="en-US"/>
              <a:t>大小的图像，进入训练，能够分辨清楚物体的同时节省算力。</a:t>
            </a:r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890" y="3865880"/>
            <a:ext cx="1943100" cy="2110740"/>
          </a:xfrm>
          <a:prstGeom prst="rect">
            <a:avLst/>
          </a:prstGeom>
        </p:spPr>
      </p:pic>
      <p:pic>
        <p:nvPicPr>
          <p:cNvPr id="9" name="图片 8" descr="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" y="3865880"/>
            <a:ext cx="2819400" cy="21151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7545" y="3865880"/>
            <a:ext cx="1931670" cy="2116455"/>
          </a:xfrm>
          <a:prstGeom prst="rect">
            <a:avLst/>
          </a:prstGeom>
        </p:spPr>
      </p:pic>
      <p:pic>
        <p:nvPicPr>
          <p:cNvPr id="11" name="图片 10" descr="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2060" y="3865880"/>
            <a:ext cx="2812415" cy="21101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92530" y="6094730"/>
            <a:ext cx="182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原图像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75405" y="6094730"/>
            <a:ext cx="2084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预处理后图像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21170" y="6094730"/>
            <a:ext cx="182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原图像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504045" y="6094730"/>
            <a:ext cx="2084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预处理后图像</a:t>
            </a:r>
          </a:p>
        </p:txBody>
      </p:sp>
      <p:pic>
        <p:nvPicPr>
          <p:cNvPr id="19" name="音频 18">
            <a:hlinkClick r:id="" action="ppaction://media"/>
            <a:extLst>
              <a:ext uri="{FF2B5EF4-FFF2-40B4-BE49-F238E27FC236}">
                <a16:creationId xmlns:a16="http://schemas.microsoft.com/office/drawing/2014/main" id="{8BBDEFD3-5E58-CE82-A045-CF851C846B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55"/>
    </mc:Choice>
    <mc:Fallback>
      <p:transition spd="slow" advTm="17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机器学习模型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测试了</a:t>
            </a:r>
            <a:r>
              <a:rPr lang="en-US" altLang="zh-CN" dirty="0"/>
              <a:t>CNN</a:t>
            </a:r>
            <a:r>
              <a:rPr lang="zh-CN" altLang="en-US" dirty="0"/>
              <a:t>，</a:t>
            </a:r>
            <a:r>
              <a:rPr lang="en-US" altLang="zh-CN" dirty="0" err="1"/>
              <a:t>ViT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，</a:t>
            </a:r>
            <a:r>
              <a:rPr lang="en-US" altLang="zh-CN" dirty="0"/>
              <a:t>DT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由于自建数据集容量有限，深度学习完全依赖数据驱动，在本任务中不合适。</a:t>
            </a:r>
          </a:p>
          <a:p>
            <a:r>
              <a:rPr lang="zh-CN" altLang="en-US" dirty="0">
                <a:sym typeface="+mn-ea"/>
              </a:rPr>
              <a:t>根据正确率结果分析，</a:t>
            </a:r>
            <a:r>
              <a:rPr lang="zh-CN" altLang="en-US" dirty="0"/>
              <a:t>采用</a:t>
            </a:r>
            <a:r>
              <a:rPr lang="en-US" altLang="zh-CN" dirty="0"/>
              <a:t>decision </a:t>
            </a:r>
            <a:r>
              <a:rPr lang="en-US" altLang="zh-CN" dirty="0" err="1"/>
              <a:t>tree+adaboost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50</a:t>
            </a:r>
            <a:r>
              <a:rPr lang="zh-CN" altLang="en-US" dirty="0"/>
              <a:t>个决策树作为弱分类器，决策树最大深度为</a:t>
            </a:r>
            <a:r>
              <a:rPr lang="en-US" altLang="zh-CN" dirty="0"/>
              <a:t>5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采用特征工程，加入了多个区域的</a:t>
            </a:r>
            <a:r>
              <a:rPr lang="en-US" altLang="zh-CN" dirty="0" err="1"/>
              <a:t>h,s,v,r,g,b</a:t>
            </a:r>
            <a:r>
              <a:rPr lang="zh-CN" altLang="en-US" dirty="0"/>
              <a:t>均值作为特征。</a:t>
            </a:r>
          </a:p>
        </p:txBody>
      </p:sp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58C314F5-7907-2D0B-84D5-FD961D1B92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59"/>
    </mc:Choice>
    <mc:Fallback>
      <p:transition spd="slow" advTm="28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实现效果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1301749"/>
            <a:ext cx="10800000" cy="4873625"/>
          </a:xfrm>
        </p:spPr>
        <p:txBody>
          <a:bodyPr/>
          <a:lstStyle/>
          <a:p>
            <a:r>
              <a:rPr lang="zh-CN" altLang="en-US" dirty="0"/>
              <a:t>能够正确分类，</a:t>
            </a:r>
            <a:r>
              <a:rPr lang="en-US" altLang="zh-CN" dirty="0"/>
              <a:t>9:1</a:t>
            </a:r>
            <a:r>
              <a:rPr lang="zh-CN" altLang="en-US" dirty="0"/>
              <a:t>划分训练集与测试集，在测试集上正确率</a:t>
            </a:r>
            <a:r>
              <a:rPr lang="en-US" altLang="zh-CN" dirty="0"/>
              <a:t>86.9%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443730" y="2028190"/>
            <a:ext cx="7512050" cy="4573270"/>
            <a:chOff x="2699" y="700"/>
            <a:chExt cx="14685" cy="894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5" y="700"/>
              <a:ext cx="4895" cy="447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0" y="5170"/>
              <a:ext cx="4895" cy="447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90" y="700"/>
              <a:ext cx="4895" cy="447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99" y="700"/>
              <a:ext cx="4896" cy="447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5" y="5170"/>
              <a:ext cx="4895" cy="447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90" y="5170"/>
              <a:ext cx="4895" cy="4470"/>
            </a:xfrm>
            <a:prstGeom prst="rect">
              <a:avLst/>
            </a:prstGeom>
          </p:spPr>
        </p:pic>
      </p:grpSp>
      <p:pic>
        <p:nvPicPr>
          <p:cNvPr id="11" name="图片 10" descr="confusion_matrix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73605"/>
            <a:ext cx="4920615" cy="4100830"/>
          </a:xfrm>
          <a:prstGeom prst="rect">
            <a:avLst/>
          </a:prstGeom>
        </p:spPr>
      </p:pic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F5079BBB-9523-245F-D9BE-E709D113A3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0"/>
    </mc:Choice>
    <mc:Fallback>
      <p:transition spd="slow" advTm="10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PART FIVE</a:t>
            </a:r>
          </a:p>
        </p:txBody>
      </p:sp>
      <p:sp>
        <p:nvSpPr>
          <p:cNvPr id="14" name="标题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400"/>
              <a:t>图片美化</a:t>
            </a:r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去模糊</a:t>
            </a:r>
            <a:r>
              <a:rPr lang="en-US" altLang="zh-CN"/>
              <a:t>+</a:t>
            </a:r>
            <a:r>
              <a:rPr lang="zh-CN" altLang="en-US"/>
              <a:t>背景抠图</a:t>
            </a:r>
            <a:r>
              <a:rPr lang="en-US" altLang="zh-CN"/>
              <a:t>+</a:t>
            </a:r>
            <a:r>
              <a:rPr lang="zh-CN" altLang="en-US"/>
              <a:t>艺术效果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AD17FD2-525A-5F87-20D0-99376DEA0AF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5"/>
    </mc:Choice>
    <mc:Fallback>
      <p:transition spd="slow" advTm="2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基于维纳滤波的去模糊算法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/>
                  <a:t>计算</a:t>
                </a:r>
                <a:r>
                  <a:rPr lang="en-US" altLang="zh-CN"/>
                  <a:t>PSF</a:t>
                </a:r>
                <a:r>
                  <a:rPr lang="zh-CN" altLang="en-US"/>
                  <a:t>，图像傅里叶变换，维纳滤波，逆傅里叶变换</a:t>
                </a:r>
              </a:p>
              <a:p>
                <a:r>
                  <a:rPr lang="zh-CN" altLang="en-US">
                    <a:sym typeface="+mn-ea"/>
                  </a:rPr>
                  <a:t>中值滤波去除椒盐噪声</a:t>
                </a:r>
              </a:p>
              <a:p>
                <a:endParaRPr lang="zh-CN" altLang="en-US"/>
              </a:p>
              <a:p>
                <a:r>
                  <a:rPr lang="zh-CN" altLang="en-US"/>
                  <a:t>圆孔衍射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𝑘𝑟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𝑘𝑟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/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维纳滤波器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|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𝐻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)|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6"/>
                <a:stretch>
                  <a:fillRect t="-13" r="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220" y="2018665"/>
            <a:ext cx="2708437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2220" y="4338320"/>
            <a:ext cx="2708437" cy="2160000"/>
          </a:xfrm>
          <a:prstGeom prst="rect">
            <a:avLst/>
          </a:prstGeom>
        </p:spPr>
      </p:pic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C53170FF-56D9-9E81-7E42-21C5351D97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41"/>
    </mc:Choice>
    <mc:Fallback>
      <p:transition spd="slow" advTm="20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背景抠图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提取</a:t>
            </a:r>
            <a:r>
              <a:rPr lang="en-US" altLang="zh-CN">
                <a:sym typeface="+mn-ea"/>
              </a:rPr>
              <a:t>HSV</a:t>
            </a:r>
            <a:r>
              <a:rPr lang="zh-CN" altLang="en-US">
                <a:sym typeface="+mn-ea"/>
              </a:rPr>
              <a:t>通道数据并分离，根据饱和度通道数据使用</a:t>
            </a:r>
            <a:r>
              <a:rPr lang="en-US" altLang="zh-CN">
                <a:sym typeface="+mn-ea"/>
              </a:rPr>
              <a:t>Otsu</a:t>
            </a:r>
            <a:r>
              <a:rPr lang="zh-CN" altLang="en-US">
                <a:sym typeface="+mn-ea"/>
              </a:rPr>
              <a:t>分离掩膜，经过多轮开闭运算，找到最大的合成后的凸包为掩膜。</a:t>
            </a:r>
            <a:endParaRPr lang="zh-CN" altLang="en-US"/>
          </a:p>
          <a:p>
            <a:r>
              <a:rPr lang="zh-CN" altLang="en-US"/>
              <a:t>掩膜区域四周增加</a:t>
            </a:r>
            <a:r>
              <a:rPr lang="en-US" altLang="zh-CN"/>
              <a:t>50</a:t>
            </a:r>
            <a:r>
              <a:rPr lang="zh-CN" altLang="en-US"/>
              <a:t>像素，并四周填充至</a:t>
            </a:r>
            <a:r>
              <a:rPr lang="en-US" altLang="zh-CN"/>
              <a:t>4:3</a:t>
            </a:r>
            <a:r>
              <a:rPr lang="zh-CN" altLang="en-US"/>
              <a:t>，全部掩膜区域和填充区域用背景替换，形成抠图效果。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98955" y="3389630"/>
            <a:ext cx="8594090" cy="3468370"/>
            <a:chOff x="2464" y="5338"/>
            <a:chExt cx="13534" cy="546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6" y="5359"/>
              <a:ext cx="6562" cy="544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4" y="5338"/>
              <a:ext cx="6588" cy="5462"/>
            </a:xfrm>
            <a:prstGeom prst="rect">
              <a:avLst/>
            </a:prstGeom>
          </p:spPr>
        </p:pic>
      </p:grpSp>
      <p:pic>
        <p:nvPicPr>
          <p:cNvPr id="21" name="音频 20">
            <a:hlinkClick r:id="" action="ppaction://media"/>
            <a:extLst>
              <a:ext uri="{FF2B5EF4-FFF2-40B4-BE49-F238E27FC236}">
                <a16:creationId xmlns:a16="http://schemas.microsoft.com/office/drawing/2014/main" id="{A12B75A5-5C14-C88C-130A-C593A6DBD5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91"/>
    </mc:Choice>
    <mc:Fallback>
      <p:transition spd="slow" advTm="14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PART ONE</a:t>
            </a:r>
          </a:p>
        </p:txBody>
      </p:sp>
      <p:sp>
        <p:nvSpPr>
          <p:cNvPr id="14" name="标题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400"/>
              <a:t>项目介绍</a:t>
            </a:r>
          </a:p>
        </p:txBody>
      </p:sp>
      <p:pic>
        <p:nvPicPr>
          <p:cNvPr id="26" name="音频 25">
            <a:hlinkClick r:id="" action="ppaction://media"/>
            <a:extLst>
              <a:ext uri="{FF2B5EF4-FFF2-40B4-BE49-F238E27FC236}">
                <a16:creationId xmlns:a16="http://schemas.microsoft.com/office/drawing/2014/main" id="{354B37C0-A566-E0ED-225F-5DD4462BFD6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5"/>
    </mc:Choice>
    <mc:Fallback>
      <p:transition spd="slow" advTm="2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艺术效果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将局部领域映射到同一颜色上模拟画作的有限颜色，并在局部领域加权平均来模拟笔触效果。</a:t>
            </a:r>
            <a:endParaRPr lang="en-US" altLang="zh-CN"/>
          </a:p>
          <a:p>
            <a:r>
              <a:rPr lang="zh-CN" altLang="en-US"/>
              <a:t>形成如图油画效果。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05255" y="3106420"/>
            <a:ext cx="9381490" cy="3545840"/>
            <a:chOff x="2326" y="4522"/>
            <a:chExt cx="14774" cy="558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6" y="4522"/>
              <a:ext cx="6999" cy="558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0" y="4522"/>
              <a:ext cx="7000" cy="5584"/>
            </a:xfrm>
            <a:prstGeom prst="rect">
              <a:avLst/>
            </a:prstGeom>
          </p:spPr>
        </p:pic>
      </p:grp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2145C15C-34E4-2C37-37CF-BADDE53572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76"/>
    </mc:Choice>
    <mc:Fallback>
      <p:transition spd="slow" advTm="14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2A961-220E-618B-E411-D644378EA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57CAE-B954-F52B-3B13-062556B8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最终美化效果</a:t>
            </a:r>
          </a:p>
        </p:txBody>
      </p:sp>
      <p:pic>
        <p:nvPicPr>
          <p:cNvPr id="10" name="内容占位符 9" descr="图形用户界面, 应用程序&#10;&#10;描述已自动生成">
            <a:extLst>
              <a:ext uri="{FF2B5EF4-FFF2-40B4-BE49-F238E27FC236}">
                <a16:creationId xmlns:a16="http://schemas.microsoft.com/office/drawing/2014/main" id="{EFFDA643-9D05-AE3D-8C4B-1CC68C759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10" y="1301750"/>
            <a:ext cx="5337779" cy="4873625"/>
          </a:xfr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EB2ED3C3-7936-9A30-8B78-7832575106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9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0"/>
    </mc:Choice>
    <mc:Fallback>
      <p:transition spd="slow" advTm="4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PART SIX</a:t>
            </a:r>
          </a:p>
        </p:txBody>
      </p:sp>
      <p:sp>
        <p:nvSpPr>
          <p:cNvPr id="20" name="标题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400"/>
              <a:t>总结</a:t>
            </a:r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总体实现效果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05DC3F6-0AA6-E220-1E4D-7FB4B2129B7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9"/>
    </mc:Choice>
    <mc:Fallback>
      <p:transition spd="slow" advTm="1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1301749"/>
            <a:ext cx="10800000" cy="536218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/>
              <a:t>项目回顾</a:t>
            </a:r>
            <a:br>
              <a:rPr lang="zh-CN" altLang="en-US" dirty="0"/>
            </a:br>
            <a:r>
              <a:rPr lang="zh-CN" altLang="en-US" dirty="0"/>
              <a:t>本项目结合了硬件组合和软件开发的多方面技术，设计了一款集拍摄、分类、美化、打印为一体的宝可梦智能拍立得。</a:t>
            </a:r>
            <a:endParaRPr lang="en-US" altLang="zh-CN" dirty="0"/>
          </a:p>
          <a:p>
            <a:r>
              <a:rPr lang="zh-CN" altLang="en-US" b="1" dirty="0"/>
              <a:t>项目亮点</a:t>
            </a:r>
            <a:endParaRPr lang="en-US" altLang="zh-CN" b="1" dirty="0"/>
          </a:p>
          <a:p>
            <a:r>
              <a:rPr lang="zh-CN" altLang="en-US" dirty="0"/>
              <a:t>分类模型准确率达到</a:t>
            </a:r>
            <a:r>
              <a:rPr lang="en-US" altLang="zh-CN" dirty="0"/>
              <a:t>86.9%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采用维纳滤波和背景替换，优化了图像处理效果。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完整实现了从拍摄到打印的一体化流程。</a:t>
            </a:r>
            <a:endParaRPr lang="en-US" altLang="zh-CN" dirty="0"/>
          </a:p>
          <a:p>
            <a:r>
              <a:rPr lang="zh-CN" altLang="en-US" b="1" dirty="0"/>
              <a:t>遇到的挑战与解决方案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没有合适的开源数据集：自建数据集，并通过数据增强和特征工程提升训练效果。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CNN</a:t>
            </a:r>
            <a:r>
              <a:rPr lang="zh-CN" altLang="en-US" dirty="0"/>
              <a:t>等深度学习模型不适用：采用轻量级的机器学习模型（决策树和</a:t>
            </a:r>
            <a:r>
              <a:rPr lang="en-US" altLang="zh-CN" dirty="0" err="1"/>
              <a:t>Adaboost</a:t>
            </a:r>
            <a:r>
              <a:rPr lang="zh-CN" altLang="en-US" dirty="0"/>
              <a:t>），使训练效率和准确率都得到了提升。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移动相机不应使用固定电源：使用能同时输出</a:t>
            </a:r>
            <a:r>
              <a:rPr lang="en-US" altLang="zh-CN" dirty="0"/>
              <a:t>5V</a:t>
            </a:r>
            <a:r>
              <a:rPr lang="zh-CN" altLang="en-US" dirty="0"/>
              <a:t>（树莓派供电）和</a:t>
            </a:r>
            <a:r>
              <a:rPr lang="en-US" altLang="zh-CN" dirty="0"/>
              <a:t>7.4V</a:t>
            </a:r>
            <a:r>
              <a:rPr lang="zh-CN" altLang="en-US" dirty="0"/>
              <a:t>（打印机供电）的电源模块。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39" name="音频 38">
            <a:hlinkClick r:id="" action="ppaction://media"/>
            <a:extLst>
              <a:ext uri="{FF2B5EF4-FFF2-40B4-BE49-F238E27FC236}">
                <a16:creationId xmlns:a16="http://schemas.microsoft.com/office/drawing/2014/main" id="{E64AD893-DA57-643E-137C-971AD01645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44"/>
    </mc:Choice>
    <mc:Fallback>
      <p:transition spd="slow" advTm="33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/>
              <a:t>PokeSnap</a:t>
            </a:r>
          </a:p>
        </p:txBody>
      </p:sp>
      <p:sp>
        <p:nvSpPr>
          <p:cNvPr id="8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fontScale="97500"/>
          </a:bodyPr>
          <a:lstStyle/>
          <a:p>
            <a:r>
              <a:rPr lang="en-US" altLang="zh-CN"/>
              <a:t>Thank you for watching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/>
              <a:t>汇报人：</a:t>
            </a:r>
            <a:r>
              <a:rPr lang="zh-CN" altLang="en-US">
                <a:sym typeface="+mn-ea"/>
              </a:rPr>
              <a:t>应逸雯 陈薇羽</a:t>
            </a:r>
            <a:endParaRPr lang="en-US" altLang="zh-CN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85CACDB-3349-8A44-7A3F-FB1216B6DB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0"/>
    </mc:Choice>
    <mc:Fallback>
      <p:transition spd="slow" advTm="3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集快门、拍摄、打印于一体，拍摄后直接打印照片。</a:t>
            </a:r>
          </a:p>
          <a:p>
            <a:r>
              <a:rPr lang="zh-CN" altLang="en-US" dirty="0"/>
              <a:t>按键控制，摄像头取景，热敏打印机出片，留住精彩瞬间。</a:t>
            </a:r>
          </a:p>
          <a:p>
            <a:r>
              <a:rPr lang="en-US" altLang="zh-CN" dirty="0"/>
              <a:t>AI</a:t>
            </a:r>
            <a:r>
              <a:rPr lang="zh-CN" altLang="en-US" dirty="0"/>
              <a:t>照片修复与美化，分类，捕获你最喜欢的宝可梦！</a:t>
            </a:r>
          </a:p>
          <a:p>
            <a:endParaRPr lang="zh-CN" altLang="en-US" dirty="0"/>
          </a:p>
        </p:txBody>
      </p:sp>
      <p:pic>
        <p:nvPicPr>
          <p:cNvPr id="19" name="音频 18">
            <a:hlinkClick r:id="" action="ppaction://media"/>
            <a:extLst>
              <a:ext uri="{FF2B5EF4-FFF2-40B4-BE49-F238E27FC236}">
                <a16:creationId xmlns:a16="http://schemas.microsoft.com/office/drawing/2014/main" id="{95AE3FD0-A2A2-7CFC-7C68-F17291C7CF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00"/>
    </mc:Choice>
    <mc:Fallback>
      <p:transition spd="slow" advTm="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PART TWO</a:t>
            </a:r>
          </a:p>
        </p:txBody>
      </p:sp>
      <p:sp>
        <p:nvSpPr>
          <p:cNvPr id="20" name="标题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400"/>
              <a:t>项目框架</a:t>
            </a:r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硬件，软件</a:t>
            </a:r>
          </a:p>
        </p:txBody>
      </p:sp>
      <p:pic>
        <p:nvPicPr>
          <p:cNvPr id="36" name="音频 35">
            <a:hlinkClick r:id="" action="ppaction://media"/>
            <a:extLst>
              <a:ext uri="{FF2B5EF4-FFF2-40B4-BE49-F238E27FC236}">
                <a16:creationId xmlns:a16="http://schemas.microsoft.com/office/drawing/2014/main" id="{35C8C4A9-1AE3-B92A-B91E-106922855D0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8"/>
    </mc:Choice>
    <mc:Fallback>
      <p:transition spd="slow" advTm="2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项目框架</a:t>
            </a:r>
            <a:r>
              <a:rPr lang="en-US" altLang="zh-CN"/>
              <a:t>-</a:t>
            </a:r>
            <a:r>
              <a:rPr lang="zh-CN" altLang="en-US"/>
              <a:t>硬件框图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208" y="1301749"/>
            <a:ext cx="7888826" cy="5556251"/>
          </a:xfrm>
          <a:prstGeom prst="rect">
            <a:avLst/>
          </a:prstGeom>
        </p:spPr>
      </p:pic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8050E7D7-FCA2-070B-56D4-83515E9D2BF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06"/>
    </mc:Choice>
    <mc:Fallback>
      <p:transition spd="slow" advTm="38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硬件实物</a:t>
            </a:r>
          </a:p>
        </p:txBody>
      </p:sp>
      <p:pic>
        <p:nvPicPr>
          <p:cNvPr id="6" name="内容占位符 5" descr="桌子上放满了不同类型的电子产品&#10;&#10;描述已自动生成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734" y="1235869"/>
            <a:ext cx="7990152" cy="5622131"/>
          </a:xfrm>
        </p:spPr>
      </p:pic>
      <p:cxnSp>
        <p:nvCxnSpPr>
          <p:cNvPr id="8" name="直接箭头连接符 7"/>
          <p:cNvCxnSpPr/>
          <p:nvPr/>
        </p:nvCxnSpPr>
        <p:spPr>
          <a:xfrm>
            <a:off x="4343400" y="928688"/>
            <a:ext cx="735806" cy="209311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6479381" y="720000"/>
            <a:ext cx="1216819" cy="361625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7039814" y="871538"/>
            <a:ext cx="2368505" cy="413146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064419" y="3343275"/>
            <a:ext cx="3702843" cy="125058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928688" y="5179219"/>
            <a:ext cx="1500187" cy="25003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8655016" y="4793456"/>
            <a:ext cx="2472565" cy="101105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49928" y="4807744"/>
            <a:ext cx="158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移动电源模块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803072" y="502206"/>
            <a:ext cx="158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摄像头模块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57090" y="559356"/>
            <a:ext cx="158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显示屏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966244" y="374690"/>
            <a:ext cx="158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树莓派 </a:t>
            </a:r>
            <a:r>
              <a:rPr lang="en-US" altLang="zh-CN" dirty="0"/>
              <a:t>4B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66851" y="3125272"/>
            <a:ext cx="158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热敏打印机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498522" y="4446628"/>
            <a:ext cx="158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OLED</a:t>
            </a:r>
            <a:r>
              <a:rPr lang="zh-CN" altLang="en-US" dirty="0"/>
              <a:t>屏幕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096938" y="2735580"/>
            <a:ext cx="158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碰撞传感器</a:t>
            </a: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6057158" y="3021806"/>
            <a:ext cx="4622748" cy="240316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2" name="音频 51">
            <a:hlinkClick r:id="" action="ppaction://media"/>
            <a:extLst>
              <a:ext uri="{FF2B5EF4-FFF2-40B4-BE49-F238E27FC236}">
                <a16:creationId xmlns:a16="http://schemas.microsoft.com/office/drawing/2014/main" id="{0626640E-3D86-B5A8-539F-C3CF48B878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71"/>
    </mc:Choice>
    <mc:Fallback>
      <p:transition spd="slow" advTm="14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项目框架</a:t>
            </a:r>
            <a:r>
              <a:rPr lang="en-US" altLang="zh-CN"/>
              <a:t>-</a:t>
            </a:r>
            <a:r>
              <a:rPr lang="zh-CN" altLang="en-US"/>
              <a:t>软件流程图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PokeSnap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780" y="0"/>
            <a:ext cx="4138295" cy="6858000"/>
          </a:xfrm>
          <a:prstGeom prst="rect">
            <a:avLst/>
          </a:prstGeom>
        </p:spPr>
      </p:pic>
      <p:pic>
        <p:nvPicPr>
          <p:cNvPr id="21" name="音频 20">
            <a:hlinkClick r:id="" action="ppaction://media"/>
            <a:extLst>
              <a:ext uri="{FF2B5EF4-FFF2-40B4-BE49-F238E27FC236}">
                <a16:creationId xmlns:a16="http://schemas.microsoft.com/office/drawing/2014/main" id="{2B2E56E7-AA0A-FBD8-C9EE-62D6B1EC31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93"/>
    </mc:Choice>
    <mc:Fallback>
      <p:transition spd="slow" advTm="21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+mn-ea"/>
              </a:rPr>
              <a:t>系统：</a:t>
            </a:r>
            <a:r>
              <a:rPr lang="fr-FR" altLang="zh-CN" dirty="0">
                <a:sym typeface="+mn-ea"/>
              </a:rPr>
              <a:t>Raspberry Pi OS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外部库</a:t>
            </a:r>
            <a:r>
              <a:rPr lang="en-US" altLang="zh-CN" dirty="0">
                <a:sym typeface="+mn-ea"/>
              </a:rPr>
              <a:t>: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picamera2 —— Raspberry Pi</a:t>
            </a:r>
            <a:r>
              <a:rPr lang="zh-CN" altLang="en-US" dirty="0">
                <a:sym typeface="+mn-ea"/>
              </a:rPr>
              <a:t>摄像头模块的交互和控制</a:t>
            </a:r>
            <a:endParaRPr lang="en-US" altLang="zh-CN" dirty="0"/>
          </a:p>
          <a:p>
            <a:r>
              <a:rPr lang="en-US" altLang="zh-CN" dirty="0" err="1">
                <a:sym typeface="+mn-ea"/>
              </a:rPr>
              <a:t>escpos</a:t>
            </a:r>
            <a:r>
              <a:rPr lang="en-US" altLang="zh-CN" dirty="0">
                <a:sym typeface="+mn-ea"/>
              </a:rPr>
              <a:t> —— </a:t>
            </a:r>
            <a:r>
              <a:rPr lang="zh-CN" altLang="en-US" dirty="0">
                <a:sym typeface="+mn-ea"/>
              </a:rPr>
              <a:t>包含小票打印机指令集</a:t>
            </a:r>
            <a:endParaRPr lang="en-US" altLang="zh-CN" dirty="0"/>
          </a:p>
          <a:p>
            <a:r>
              <a:rPr lang="en-US" altLang="zh-CN" dirty="0" err="1">
                <a:sym typeface="+mn-ea"/>
              </a:rPr>
              <a:t>opencv</a:t>
            </a:r>
            <a:r>
              <a:rPr lang="en-US" altLang="zh-CN" dirty="0">
                <a:sym typeface="+mn-ea"/>
              </a:rPr>
              <a:t> —— </a:t>
            </a:r>
            <a:r>
              <a:rPr lang="zh-CN" altLang="en-US" dirty="0">
                <a:sym typeface="+mn-ea"/>
              </a:rPr>
              <a:t>视觉和图像处理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scikit-learn ——</a:t>
            </a:r>
            <a:r>
              <a:rPr lang="zh-CN" altLang="en-US" dirty="0">
                <a:sym typeface="+mn-ea"/>
              </a:rPr>
              <a:t>机器学习库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/>
          </a:p>
        </p:txBody>
      </p:sp>
      <p:pic>
        <p:nvPicPr>
          <p:cNvPr id="24" name="音频 23">
            <a:hlinkClick r:id="" action="ppaction://media"/>
            <a:extLst>
              <a:ext uri="{FF2B5EF4-FFF2-40B4-BE49-F238E27FC236}">
                <a16:creationId xmlns:a16="http://schemas.microsoft.com/office/drawing/2014/main" id="{687EE916-F18C-85C0-BF8F-D635EFEF27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5"/>
    </mc:Choice>
    <mc:Fallback>
      <p:transition spd="slow" advTm="5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PART THREE</a:t>
            </a:r>
          </a:p>
        </p:txBody>
      </p:sp>
      <p:sp>
        <p:nvSpPr>
          <p:cNvPr id="20" name="标题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400" dirty="0"/>
              <a:t>拍立得功能</a:t>
            </a:r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快门</a:t>
            </a:r>
            <a:r>
              <a:rPr lang="en-US" altLang="zh-CN" dirty="0"/>
              <a:t>+</a:t>
            </a:r>
            <a:r>
              <a:rPr lang="zh-CN" altLang="en-US" dirty="0"/>
              <a:t>摄像头</a:t>
            </a:r>
            <a:r>
              <a:rPr lang="en-US" altLang="zh-CN" dirty="0"/>
              <a:t>+</a:t>
            </a:r>
            <a:r>
              <a:rPr lang="zh-CN" altLang="en-US" dirty="0"/>
              <a:t>打印机</a:t>
            </a:r>
          </a:p>
        </p:txBody>
      </p: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0A105844-9D67-37CA-FF07-5071F82567E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2"/>
    </mc:Choice>
    <mc:Fallback>
      <p:transition spd="slow" advTm="4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590"/>
  <p:tag name="KSO_WM_TEMPLATE_CATEGORY" val="custom"/>
  <p:tag name="KSO_WM_TEMPLATE_MASTER_TYPE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90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VALUE" val="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90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8"/>
  <p:tag name="KSO_WM_UNIT_PRESET_TEXT" val="添加章节标题"/>
  <p:tag name="KSO_WM_UNIT_TEXT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90"/>
  <p:tag name="KSO_WM_TEMPLATE_CATEGORY" val="custom"/>
  <p:tag name="KSO_WM_SLIDE_INDEX" val="7"/>
  <p:tag name="KSO_WM_SLIDE_ID" val="custom20238590_7"/>
  <p:tag name="KSO_WM_TEMPLATE_MASTER_TYPE" val="0"/>
  <p:tag name="KSO_WM_SLIDE_LAYOUT" val="a_b_e"/>
  <p:tag name="KSO_WM_SLIDE_LAYOUT_CNT" val="1_1_1"/>
  <p:tag name="KSO_WM_SLIDE_THEME_ID" val="3332361"/>
  <p:tag name="KSO_WM_SLIDE_THEME_NAME" val="简约风黑白线条职场办公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90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VALUE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90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8"/>
  <p:tag name="KSO_WM_UNIT_PRESET_TEXT" val="添加章节标题"/>
  <p:tag name="KSO_WM_UNIT_TEXT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90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15"/>
  <p:tag name="KSO_WM_UNIT_PRESET_TEXT" val="单击此处添加您的文档副标题"/>
  <p:tag name="KSO_WM_UNIT_TEXT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90"/>
  <p:tag name="KSO_WM_TEMPLATE_CATEGORY" val="custom"/>
  <p:tag name="KSO_WM_SLIDE_INDEX" val="7"/>
  <p:tag name="KSO_WM_SLIDE_ID" val="custom20238590_7"/>
  <p:tag name="KSO_WM_TEMPLATE_MASTER_TYPE" val="0"/>
  <p:tag name="KSO_WM_SLIDE_LAYOUT" val="a_b_e"/>
  <p:tag name="KSO_WM_SLIDE_LAYOUT_CNT" val="1_1_1"/>
  <p:tag name="KSO_WM_SLIDE_THEME_ID" val="3332361"/>
  <p:tag name="KSO_WM_SLIDE_THEME_NAME" val="简约风黑白线条职场办公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90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VALUE" val="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90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8"/>
  <p:tag name="KSO_WM_UNIT_PRESET_TEXT" val="添加章节标题"/>
  <p:tag name="KSO_WM_UNIT_TEXT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90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15"/>
  <p:tag name="KSO_WM_UNIT_PRESET_TEXT" val="单击此处添加您的文档副标题"/>
  <p:tag name="KSO_WM_UNIT_TEXT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90"/>
  <p:tag name="KSO_WM_TEMPLATE_CATEGORY" val="custom"/>
  <p:tag name="KSO_WM_SLIDE_INDEX" val="7"/>
  <p:tag name="KSO_WM_SLIDE_ID" val="custom20238590_7"/>
  <p:tag name="KSO_WM_TEMPLATE_MASTER_TYPE" val="0"/>
  <p:tag name="KSO_WM_SLIDE_LAYOUT" val="a_b_e"/>
  <p:tag name="KSO_WM_SLIDE_LAYOUT_CNT" val="1_1_1"/>
  <p:tag name="KSO_WM_SLIDE_THEME_ID" val="3332361"/>
  <p:tag name="KSO_WM_SLIDE_THEME_NAME" val="简约风黑白线条职场办公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90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VALUE" val="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90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8"/>
  <p:tag name="KSO_WM_UNIT_PRESET_TEXT" val="添加章节标题"/>
  <p:tag name="KSO_WM_UNIT_TEXT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90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15"/>
  <p:tag name="KSO_WM_UNIT_PRESET_TEXT" val="单击此处添加您的文档副标题"/>
  <p:tag name="KSO_WM_UNIT_TEXT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00,&quot;width&quot;:4800}"/>
  <p:tag name="KSO_WM_UNIT_PLACING_PICTURE_USER_RELATIVERECTANGLE" val="{&quot;bottom&quot;:0,&quot;left&quot;:0,&quot;right&quot;:0,&quot;top&quot;:0}"/>
  <p:tag name="KSO_WM_UNIT_PLACING_PICTURE_COLLAGE_RELATIVERECTANGLE" val="{&quot;height&quot;:1861.5296187475496,&quot;width&quot;:2488.5717168234873}"/>
  <p:tag name="KSO_WM_UNIT_PLACING_PICTURE_COLLAGE_VIEWPORT" val="{&quot;height&quot;:3562.5,&quot;width&quot;:4762.5}"/>
  <p:tag name="KSO_WM_UNIT_PLACING_PICTURE_INFO" val="{&quot;code&quot;:&quot;bAb[1]&quot;,&quot;full_picture&quot;:false,&quot;last_crop_picture&quot;:&quot;bAb[1]&quot;,&quot;scheme&quot;:&quot;4-1&quot;,&quot;spacing&quot;:5}"/>
  <p:tag name="KSO_WM_UNIT_PLACING_PICTURE" val="175640.923"/>
  <p:tag name="KSO_WM_BEAUTIFY_FLAG" val=""/>
  <p:tag name="KSO_WM_UNIT_INDEX" val=""/>
  <p:tag name="KSO_WM_UNIT_ID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00,&quot;width&quot;:4800}"/>
  <p:tag name="KSO_WM_UNIT_PLACING_PICTURE_USER_RELATIVERECTANGLE" val="{&quot;bottom&quot;:0,&quot;left&quot;:0,&quot;right&quot;:0,&quot;top&quot;:0}"/>
  <p:tag name="KSO_WM_UNIT_PLACING_PICTURE_COLLAGE_RELATIVERECTANGLE" val="{&quot;height&quot;:1861.5296187475496,&quot;width&quot;:2488.5717168234873}"/>
  <p:tag name="KSO_WM_UNIT_PLACING_PICTURE_COLLAGE_VIEWPORT" val="{&quot;height&quot;:3562.5,&quot;width&quot;:4762.5}"/>
  <p:tag name="KSO_WM_UNIT_PLACING_PICTURE_INFO" val="{&quot;code&quot;:&quot;bAb[1]&quot;,&quot;full_picture&quot;:false,&quot;last_crop_picture&quot;:&quot;bAb[1]&quot;,&quot;scheme&quot;:&quot;4-1&quot;,&quot;spacing&quot;:5}"/>
  <p:tag name="KSO_WM_UNIT_PLACING_PICTURE" val="175640.923"/>
  <p:tag name="KSO_WM_BEAUTIFY_FLAG" val=""/>
  <p:tag name="KSO_WM_UNIT_INDEX" val=""/>
  <p:tag name="KSO_WM_UNIT_ID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00,&quot;width&quot;:4800}"/>
  <p:tag name="KSO_WM_UNIT_PLACING_PICTURE_USER_RELATIVERECTANGLE" val="{&quot;bottom&quot;:0,&quot;left&quot;:0,&quot;right&quot;:0,&quot;top&quot;:0}"/>
  <p:tag name="KSO_WM_UNIT_PLACING_PICTURE_COLLAGE_RELATIVERECTANGLE" val="{&quot;height&quot;:1861.5296187475496,&quot;width&quot;:2488.5717168234873}"/>
  <p:tag name="KSO_WM_UNIT_PLACING_PICTURE_COLLAGE_VIEWPORT" val="{&quot;height&quot;:3562.5,&quot;width&quot;:4762.5}"/>
  <p:tag name="KSO_WM_UNIT_PLACING_PICTURE_INFO" val="{&quot;code&quot;:&quot;bAb[1]&quot;,&quot;full_picture&quot;:false,&quot;last_crop_picture&quot;:&quot;bAb[1]&quot;,&quot;scheme&quot;:&quot;4-1&quot;,&quot;spacing&quot;:5}"/>
  <p:tag name="KSO_WM_UNIT_PLACING_PICTURE" val="175640.923"/>
  <p:tag name="KSO_WM_BEAUTIFY_FLAG" val=""/>
  <p:tag name="KSO_WM_UNIT_INDEX" val=""/>
  <p:tag name="KSO_WM_UNIT_ID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00,&quot;width&quot;:4800}"/>
  <p:tag name="KSO_WM_UNIT_PLACING_PICTURE_USER_RELATIVERECTANGLE" val="{&quot;bottom&quot;:0,&quot;left&quot;:0,&quot;right&quot;:0,&quot;top&quot;:0}"/>
  <p:tag name="KSO_WM_UNIT_PLACING_PICTURE_COLLAGE_RELATIVERECTANGLE" val="{&quot;height&quot;:1861.5296187475496,&quot;width&quot;:2488.5717168234873}"/>
  <p:tag name="KSO_WM_UNIT_PLACING_PICTURE_COLLAGE_VIEWPORT" val="{&quot;height&quot;:3562.5,&quot;width&quot;:4762.5}"/>
  <p:tag name="KSO_WM_UNIT_PLACING_PICTURE_INFO" val="{&quot;code&quot;:&quot;bAb[1]&quot;,&quot;full_picture&quot;:false,&quot;last_crop_picture&quot;:&quot;bAb[1]&quot;,&quot;scheme&quot;:&quot;4-1&quot;,&quot;spacing&quot;:5}"/>
  <p:tag name="KSO_WM_UNIT_PLACING_PICTURE" val="175640.923"/>
  <p:tag name="KSO_WM_BEAUTIFY_FLAG" val=""/>
  <p:tag name="KSO_WM_UNIT_INDEX" val=""/>
  <p:tag name="KSO_WM_UNIT_ID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05,&quot;left&quot;:18.15,&quot;top&quot;:252.65,&quot;width&quot;:856.27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90"/>
  <p:tag name="KSO_WM_TEMPLATE_CATEGORY" val="custom"/>
  <p:tag name="KSO_WM_SLIDE_INDEX" val="7"/>
  <p:tag name="KSO_WM_SLIDE_ID" val="custom20238590_7"/>
  <p:tag name="KSO_WM_TEMPLATE_MASTER_TYPE" val="0"/>
  <p:tag name="KSO_WM_SLIDE_LAYOUT" val="a_b_e"/>
  <p:tag name="KSO_WM_SLIDE_LAYOUT_CNT" val="1_1_1"/>
  <p:tag name="KSO_WM_SLIDE_THEME_ID" val="3332361"/>
  <p:tag name="KSO_WM_SLIDE_THEME_NAME" val="简约风黑白线条职场办公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90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VALUE" val="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90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8"/>
  <p:tag name="KSO_WM_UNIT_PRESET_TEXT" val="添加章节标题"/>
  <p:tag name="KSO_WM_UNIT_TEXT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90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15"/>
  <p:tag name="KSO_WM_UNIT_PRESET_TEXT" val="单击此处添加您的文档副标题"/>
  <p:tag name="KSO_WM_UNIT_TEXT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90"/>
  <p:tag name="KSO_WM_TEMPLATE_CATEGORY" val="custom"/>
  <p:tag name="KSO_WM_SLIDE_INDEX" val="7"/>
  <p:tag name="KSO_WM_SLIDE_ID" val="custom20238590_7"/>
  <p:tag name="KSO_WM_TEMPLATE_MASTER_TYPE" val="0"/>
  <p:tag name="KSO_WM_SLIDE_LAYOUT" val="a_b_e"/>
  <p:tag name="KSO_WM_SLIDE_LAYOUT_CNT" val="1_1_1"/>
  <p:tag name="KSO_WM_SLIDE_THEME_ID" val="3332361"/>
  <p:tag name="KSO_WM_SLIDE_THEME_NAME" val="简约风黑白线条职场办公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90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VALUE" val="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90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8"/>
  <p:tag name="KSO_WM_UNIT_PRESET_TEXT" val="添加章节标题"/>
  <p:tag name="KSO_WM_UNIT_TEXT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90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15"/>
  <p:tag name="KSO_WM_UNIT_PRESET_TEXT" val="单击此处添加您的文档副标题"/>
  <p:tag name="KSO_WM_UNIT_TEXT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9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90"/>
  <p:tag name="KSO_WM_TEMPLATE_CATEGORY" val="custom"/>
  <p:tag name="KSO_WM_SLIDE_INDEX" val="9"/>
  <p:tag name="KSO_WM_SLIDE_ID" val="custom20238590_9"/>
  <p:tag name="KSO_WM_TEMPLATE_MASTER_TYPE" val="0"/>
  <p:tag name="KSO_WM_SLIDE_LAYOUT" val="a_b_f"/>
  <p:tag name="KSO_WM_SLIDE_LAYOUT_CNT" val="1_1_1"/>
  <p:tag name="KSO_WM_SLIDE_THEME_ID" val="3332361"/>
  <p:tag name="KSO_WM_SLIDE_THEME_NAME" val="简约风黑白线条职场办公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90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90_9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1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590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VALUE" val="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5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859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590"/>
  <p:tag name="KSO_WM_TEMPLATE_CATEGORY" val="custom"/>
  <p:tag name="KSO_WM_SLIDE_INDEX" val="1"/>
  <p:tag name="KSO_WM_SLIDE_ID" val="custom20238590_1"/>
  <p:tag name="KSO_WM_TEMPLATE_MASTER_TYPE" val="0"/>
  <p:tag name="KSO_WM_SLIDE_LAYOUT" val="a_b_f"/>
  <p:tag name="KSO_WM_SLIDE_LAYOUT_CNT" val="1_1_1"/>
  <p:tag name="KSO_WM_SLIDE_THEME_ID" val="3332361"/>
  <p:tag name="KSO_WM_SLIDE_THEME_NAME" val="简约风黑白线条职场办公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90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14"/>
  <p:tag name="KSO_WM_UNIT_PRESET_TEXT" val="添加标题"/>
  <p:tag name="KSO_WM_UNIT_TEXT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90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ISCONTENTSTITLE" val="0"/>
  <p:tag name="KSO_WM_UNIT_VALUE" val="12"/>
  <p:tag name="KSO_WM_UNIT_PRESET_TEXT" val="单击此处添加副标题"/>
  <p:tag name="KSO_WM_UNIT_TEXT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590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90"/>
  <p:tag name="KSO_WM_TEMPLATE_CATEGORY" val="custom"/>
  <p:tag name="KSO_WM_UNIT_VALUE" val="1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90"/>
  <p:tag name="KSO_WM_TEMPLATE_CATEGORY" val="custom"/>
  <p:tag name="KSO_WM_SLIDE_INDEX" val="7"/>
  <p:tag name="KSO_WM_SLIDE_ID" val="custom20238590_7"/>
  <p:tag name="KSO_WM_TEMPLATE_MASTER_TYPE" val="0"/>
  <p:tag name="KSO_WM_SLIDE_LAYOUT" val="a_b_e"/>
  <p:tag name="KSO_WM_SLIDE_LAYOUT_CNT" val="1_1_1"/>
  <p:tag name="KSO_WM_SLIDE_THEME_ID" val="3332361"/>
  <p:tag name="KSO_WM_SLIDE_THEME_NAME" val="简约风黑白线条职场办公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黑白线条职场办公">
  <a:themeElements>
    <a:clrScheme name="自定义 11">
      <a:dk1>
        <a:srgbClr val="000000"/>
      </a:dk1>
      <a:lt1>
        <a:srgbClr val="FFFFFF"/>
      </a:lt1>
      <a:dk2>
        <a:srgbClr val="0A0A0A"/>
      </a:dk2>
      <a:lt2>
        <a:srgbClr val="F8F8F8"/>
      </a:lt2>
      <a:accent1>
        <a:srgbClr val="768CA4"/>
      </a:accent1>
      <a:accent2>
        <a:srgbClr val="7E809C"/>
      </a:accent2>
      <a:accent3>
        <a:srgbClr val="918199"/>
      </a:accent3>
      <a:accent4>
        <a:srgbClr val="9A9180"/>
      </a:accent4>
      <a:accent5>
        <a:srgbClr val="A68E74"/>
      </a:accent5>
      <a:accent6>
        <a:srgbClr val="A5A377"/>
      </a:accent6>
      <a:hlink>
        <a:srgbClr val="5F5F5F"/>
      </a:hlink>
      <a:folHlink>
        <a:srgbClr val="919191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779</Words>
  <Application>Microsoft Office PowerPoint</Application>
  <PresentationFormat>宽屏</PresentationFormat>
  <Paragraphs>109</Paragraphs>
  <Slides>24</Slides>
  <Notes>8</Notes>
  <HiddenSlides>0</HiddenSlides>
  <MMClips>24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WPS</vt:lpstr>
      <vt:lpstr>简约风黑白线条职场办公</vt:lpstr>
      <vt:lpstr>PokeSnap</vt:lpstr>
      <vt:lpstr>项目介绍</vt:lpstr>
      <vt:lpstr>项目介绍</vt:lpstr>
      <vt:lpstr>项目框架</vt:lpstr>
      <vt:lpstr>项目框架-硬件框图</vt:lpstr>
      <vt:lpstr>硬件实物</vt:lpstr>
      <vt:lpstr>项目框架-软件流程图</vt:lpstr>
      <vt:lpstr>系统环境</vt:lpstr>
      <vt:lpstr>拍立得功能</vt:lpstr>
      <vt:lpstr>相机实物与拍摄逻辑</vt:lpstr>
      <vt:lpstr>照片原图及打印效果</vt:lpstr>
      <vt:lpstr>物品分类</vt:lpstr>
      <vt:lpstr>数据集采集</vt:lpstr>
      <vt:lpstr>数据预处理</vt:lpstr>
      <vt:lpstr>机器学习模型</vt:lpstr>
      <vt:lpstr>实现效果</vt:lpstr>
      <vt:lpstr>图片美化</vt:lpstr>
      <vt:lpstr>基于维纳滤波的去模糊算法</vt:lpstr>
      <vt:lpstr>背景抠图</vt:lpstr>
      <vt:lpstr>艺术效果</vt:lpstr>
      <vt:lpstr>最终美化效果</vt:lpstr>
      <vt:lpstr>总结</vt:lpstr>
      <vt:lpstr>总结</vt:lpstr>
      <vt:lpstr>PokeSnap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wendy</dc:creator>
  <cp:lastModifiedBy>Weiyu Chen</cp:lastModifiedBy>
  <cp:revision>107</cp:revision>
  <dcterms:created xsi:type="dcterms:W3CDTF">2023-08-09T12:44:00Z</dcterms:created>
  <dcterms:modified xsi:type="dcterms:W3CDTF">2025-01-05T05:50:00Z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